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257" r:id="rId3"/>
    <p:sldId id="259" r:id="rId4"/>
    <p:sldId id="261" r:id="rId5"/>
    <p:sldId id="262" r:id="rId6"/>
    <p:sldId id="263" r:id="rId7"/>
    <p:sldId id="264" r:id="rId8"/>
    <p:sldId id="273" r:id="rId9"/>
    <p:sldId id="265" r:id="rId10"/>
    <p:sldId id="266" r:id="rId11"/>
    <p:sldId id="268" r:id="rId12"/>
    <p:sldId id="270" r:id="rId13"/>
    <p:sldId id="275" r:id="rId14"/>
    <p:sldId id="276" r:id="rId15"/>
    <p:sldId id="288" r:id="rId16"/>
    <p:sldId id="277" r:id="rId17"/>
    <p:sldId id="287" r:id="rId18"/>
    <p:sldId id="278" r:id="rId19"/>
    <p:sldId id="279" r:id="rId20"/>
    <p:sldId id="28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C2D"/>
    <a:srgbClr val="1368AA"/>
    <a:srgbClr val="FEDFD4"/>
    <a:srgbClr val="9DCEE2"/>
    <a:srgbClr val="800000"/>
    <a:srgbClr val="990000"/>
    <a:srgbClr val="CB1B16"/>
    <a:srgbClr val="F26A4F"/>
    <a:srgbClr val="033270"/>
    <a:srgbClr val="F29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7093D-43B7-2C8C-5F2D-9DC9F0D60F39}" v="18" dt="2021-09-26T02:38:26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5326" autoAdjust="0"/>
  </p:normalViewPr>
  <p:slideViewPr>
    <p:cSldViewPr snapToGrid="0">
      <p:cViewPr varScale="1">
        <p:scale>
          <a:sx n="75" d="100"/>
          <a:sy n="75" d="100"/>
        </p:scale>
        <p:origin x="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F6328-800A-4266-B8E4-768CE70CC54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DB83-91D7-478C-BF37-D066F7CC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8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1413-2B7A-438E-8116-887FEDA00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3307C-483C-4792-A39D-0EECB1F3A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2F243-FD1F-4510-A77B-8E0A027D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D3096-DA99-409D-BC22-9AC02447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0EDE1-58BD-4230-B672-463811C6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0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475F-B4D0-497F-8AF5-2C0D63E7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C7B24-BF97-4307-95F7-105E10260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CF54-0FBA-43B0-9B7A-A2C40624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1361-28F7-470F-95BF-0F52E059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2CDD9-202A-4EE8-82AA-E5811FF6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45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D427D-90FE-42CA-83AE-08D714EEB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9AA74-142F-47AD-8F57-9CBC57B5D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1ADF-1830-4090-AA52-2A2488CE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FD6B-EC2F-4E34-9E6E-FFF3935E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9C63-2B0C-43D6-86E1-7110D26B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36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8853-F1FC-4F3B-833A-9E342E5EBAEF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0D98-3F0C-4E0B-8B6B-5541FFE8B1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B2A66-169D-4768-9F87-50214312E46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A7EB8C-BC31-4989-A5DE-38033EF1F71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27A4D-306F-4FBD-A272-1CB5080D9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AEC8D-91E6-4890-9453-1D7C7A36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3FFE3-CA82-47A1-BA72-19BA1295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C56C8-C4D0-4604-84BC-05155F8B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4A5C-69E1-4BA6-A76E-7C1DEDC0B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2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7982-1DF6-43BE-A90D-291B0474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E4BE-B0B2-4914-85D0-5C8F6A1E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729ED-559A-49DA-980E-EE1753B2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0E150-1800-4A3F-8B48-D325C030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D5BC-CE2C-4679-AF32-C8814867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16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4260-87B7-428B-BF48-71DAED76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2C7F6-8020-4744-A2BC-B7BBB6778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E6610-CA8C-4067-B930-1AACE3DB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7CFCF-9A1E-405D-A5BF-4575E49C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FBDED-5F29-4BDA-BE3B-A802E5C1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687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6E56-9915-4B8E-B37A-555C3719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47C6-6977-4FE3-AD7D-F3D6E49E7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43D3-88FB-46CF-8D7C-43AB6738B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8C133-737A-4993-8C0F-477C20E2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B3EE-8708-4631-A305-DF92E68D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A4853-91A3-4D09-A826-85B2387C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45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7E41-5A56-4E11-A9CB-012DF2C5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02C21-5CF7-47DB-93FA-7C8FD4061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D31D9-9CC3-4766-8BAB-13B87CDA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8AB3E-8A27-40A5-B056-4268956D4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614CB-908B-4FE5-8E20-0DC8F7E2C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4FDCB-F8FD-40FB-901F-9A5CA4F8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8C239-1C4C-40A0-9795-CD02C734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04FF0-1D36-4A19-AF28-B65FD483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107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1F83-C56F-4DAC-BBE9-95BFE568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C20D1-6994-4C48-BEF5-01076299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F0EA0-1D07-4CA3-BF24-6AA66C9F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0839B-E081-41BF-AB33-94255B14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41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F1DF9-C936-40E3-AA62-3ACE9686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1713C-4DB1-46D1-97F4-8BD44CAE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5EE96-C639-4285-A28F-DBC7EA63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2670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1BFC-D2AE-4601-899A-49B63BCC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9C75-5374-4200-8FAE-8B110AB8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B553C-C468-4596-A294-CF2975A0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33866-9147-4B14-BF60-6CBC42BB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29673-FB83-4410-BC92-FA24BB95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6E2FD-D297-4FF0-BA59-86024800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6995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74B5-8BAF-4087-AC5B-39250CF8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FD547-48FF-4AE2-A243-9F53B1408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9D903-2C0E-45C8-8704-E9EB0F7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49C0F-9629-4829-99BA-74DB6296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AB404-341F-477F-8578-B4D5198A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8F6F2-C3D6-42AE-B0B4-92F7F338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48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B95A1-495D-4839-A14C-B0C5BFA7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7880-F511-47F5-AD6E-B7970249A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D727-EAD6-4471-B496-8BDE725FC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6376-CAED-4D68-A611-06526069948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7F6B-1439-42F1-BB0D-50B9337E0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D1B7-103E-4CF5-AC96-3315C3A9D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0ACD-FBDF-43F2-B374-73D1C701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6/66/Reagan_and_Gorbachev_hold_discussions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4.png"/><Relationship Id="rId2" Type="http://schemas.microsoft.com/office/2007/relationships/media" Target="../media/media1.m4a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Picture16">
            <a:extLst>
              <a:ext uri="{FF2B5EF4-FFF2-40B4-BE49-F238E27FC236}">
                <a16:creationId xmlns:a16="http://schemas.microsoft.com/office/drawing/2014/main" id="{38912288-B73E-4DFA-B1EF-E548BC72F534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867400" y="-4343400"/>
            <a:ext cx="457200" cy="9144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D03825E3-1F5C-4FB0-AE7C-48D589BE6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68" y="84122"/>
            <a:ext cx="6088463" cy="6834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Picture16">
            <a:extLst>
              <a:ext uri="{FF2B5EF4-FFF2-40B4-BE49-F238E27FC236}">
                <a16:creationId xmlns:a16="http://schemas.microsoft.com/office/drawing/2014/main" id="{DFD17A3E-E1BD-4440-BD38-8C87CFD0DA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3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61EA8A2B-858C-4905-ADDD-39938FC26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97000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9</a:t>
            </a:r>
            <a:endParaRPr lang="en-US" altLang="en-US" sz="2800" dirty="0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31FC6856-93C2-4404-84E4-E01D3723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5107518"/>
            <a:ext cx="4775200" cy="707886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i="1" dirty="0">
                <a:latin typeface="VNI-Allegie"/>
              </a:rPr>
              <a:t>   </a:t>
            </a:r>
            <a:r>
              <a:rPr lang="en-US" altLang="en-US" sz="2800" b="1" i="1" dirty="0"/>
              <a:t>GV: </a:t>
            </a:r>
            <a:r>
              <a:rPr lang="en-US" altLang="en-US" sz="2800" b="1" i="1" dirty="0" err="1"/>
              <a:t>Nguyễn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Đình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Thế</a:t>
            </a:r>
            <a:endParaRPr lang="en-US" altLang="en-US" sz="2800" b="1" i="1" dirty="0"/>
          </a:p>
        </p:txBody>
      </p:sp>
      <p:sp>
        <p:nvSpPr>
          <p:cNvPr id="25605" name="WordArt 5">
            <a:extLst>
              <a:ext uri="{FF2B5EF4-FFF2-40B4-BE49-F238E27FC236}">
                <a16:creationId xmlns:a16="http://schemas.microsoft.com/office/drawing/2014/main" id="{DA3E1144-7BD4-4620-9466-50CDF92C90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35250" y="2095500"/>
            <a:ext cx="757131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B2272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QUAN HỆ QUỐC TẾ</a:t>
            </a:r>
          </a:p>
          <a:p>
            <a:pPr algn="ctr"/>
            <a:r>
              <a:rPr lang="en-US" sz="2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B2272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TRONG VÀ SAU </a:t>
            </a:r>
          </a:p>
          <a:p>
            <a:pPr algn="ctr"/>
            <a:r>
              <a:rPr lang="en-US" sz="2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B22727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CHIẾN TRANH LẠNH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F5EA956E-4B58-4391-B824-FF991CADB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34" y="5336118"/>
            <a:ext cx="4796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400" dirty="0">
              <a:solidFill>
                <a:srgbClr val="FF0000"/>
              </a:solidFill>
              <a:latin typeface="VNI-Vari"/>
            </a:endParaRPr>
          </a:p>
        </p:txBody>
      </p:sp>
      <p:pic>
        <p:nvPicPr>
          <p:cNvPr id="25607" name="Picture 7" descr="Picture16">
            <a:extLst>
              <a:ext uri="{FF2B5EF4-FFF2-40B4-BE49-F238E27FC236}">
                <a16:creationId xmlns:a16="http://schemas.microsoft.com/office/drawing/2014/main" id="{77F2093E-7D0D-4C87-BECE-0926C5F76896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749495" y="1939496"/>
            <a:ext cx="693009" cy="9144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8" descr="Picture16">
            <a:extLst>
              <a:ext uri="{FF2B5EF4-FFF2-40B4-BE49-F238E27FC236}">
                <a16:creationId xmlns:a16="http://schemas.microsoft.com/office/drawing/2014/main" id="{3D2B7806-76B0-4C06-AD2D-7802D7886817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6566" y="457200"/>
            <a:ext cx="461434" cy="6400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590DA9C-B26B-4613-9D84-EE2335F7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540" y="512038"/>
            <a:ext cx="7054849" cy="52322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tx2"/>
                </a:solidFill>
              </a:rPr>
              <a:t>TRƯỜNG THCS&amp;THPT ĐÔNG THÁI </a:t>
            </a:r>
          </a:p>
        </p:txBody>
      </p:sp>
      <p:pic>
        <p:nvPicPr>
          <p:cNvPr id="5133" name="Picture 9" descr="Picture15">
            <a:extLst>
              <a:ext uri="{FF2B5EF4-FFF2-40B4-BE49-F238E27FC236}">
                <a16:creationId xmlns:a16="http://schemas.microsoft.com/office/drawing/2014/main" id="{20CACA6A-DAF7-4C4E-926B-C116737A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30613"/>
            <a:ext cx="1060449" cy="73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utoShape 2" descr="https://thptdongthai.edu.vn/images/slideshowanh/slideshowtrangchu/62e8466d1b83fddda492.jpg">
            <a:extLst>
              <a:ext uri="{FF2B5EF4-FFF2-40B4-BE49-F238E27FC236}">
                <a16:creationId xmlns:a16="http://schemas.microsoft.com/office/drawing/2014/main" id="{DEEA9CD1-3306-4120-8ABC-C9A5D6E9A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9" descr="Picture15">
            <a:extLst>
              <a:ext uri="{FF2B5EF4-FFF2-40B4-BE49-F238E27FC236}">
                <a16:creationId xmlns:a16="http://schemas.microsoft.com/office/drawing/2014/main" id="{D542C0E3-8CD2-4E92-B6E7-C413C102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550" y="5107518"/>
            <a:ext cx="2819400" cy="19621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C43DA59-8223-48F2-879F-807C238E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38C47B-4C2F-4951-AD31-73B9C1FDE44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60513" y="47625"/>
          <a:ext cx="20193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7" imgW="2392560" imgH="2392560" progId="CorelDRAW.Graphic.13">
                  <p:embed/>
                </p:oleObj>
              </mc:Choice>
              <mc:Fallback>
                <p:oleObj r:id="rId7" imgW="2392560" imgH="2392560" progId="CorelDRAW.Graphic.1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238C47B-4C2F-4951-AD31-73B9C1FDE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47625"/>
                        <a:ext cx="201930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ATO_vs_Warsaw_(1949-1990).png">
            <a:extLst>
              <a:ext uri="{FF2B5EF4-FFF2-40B4-BE49-F238E27FC236}">
                <a16:creationId xmlns:a16="http://schemas.microsoft.com/office/drawing/2014/main" id="{DC48DC4B-3D22-4655-B624-1EF94EF70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64" y="2127437"/>
            <a:ext cx="9129521" cy="333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Flag_of_NATO.svg.png">
            <a:extLst>
              <a:ext uri="{FF2B5EF4-FFF2-40B4-BE49-F238E27FC236}">
                <a16:creationId xmlns:a16="http://schemas.microsoft.com/office/drawing/2014/main" id="{8755CC38-6B6F-497A-B109-F685826EF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69" y="196301"/>
            <a:ext cx="2859087" cy="168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DA8F0D8-9508-4CDC-9A5C-62699376C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01453"/>
              </p:ext>
            </p:extLst>
          </p:nvPr>
        </p:nvGraphicFramePr>
        <p:xfrm>
          <a:off x="5056243" y="196301"/>
          <a:ext cx="3202780" cy="180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Bitmap Image" r:id="rId5" imgW="4982270" imgH="2180952" progId="Paint.Picture">
                  <p:embed/>
                </p:oleObj>
              </mc:Choice>
              <mc:Fallback>
                <p:oleObj name="Bitmap Image" r:id="rId5" imgW="4982270" imgH="2180952" progId="Paint.Picture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EDA8F0D8-9508-4CDC-9A5C-62699376C0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243" y="196301"/>
                        <a:ext cx="3202780" cy="1805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220px-Logo_The_Warsaw_Pact.jpg">
            <a:extLst>
              <a:ext uri="{FF2B5EF4-FFF2-40B4-BE49-F238E27FC236}">
                <a16:creationId xmlns:a16="http://schemas.microsoft.com/office/drawing/2014/main" id="{6BAB5E1A-7BDE-403D-9550-35291CE3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610" y="243774"/>
            <a:ext cx="19474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E853D-9BE8-4720-A329-EC1BA6BF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1493"/>
            <a:ext cx="12192000" cy="954107"/>
          </a:xfrm>
          <a:prstGeom prst="rect">
            <a:avLst/>
          </a:prstGeom>
          <a:solidFill>
            <a:srgbClr val="CB1B16">
              <a:alpha val="82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>
                <a:solidFill>
                  <a:schemeClr val="bg1"/>
                </a:solidFill>
              </a:rPr>
              <a:t>      Đánh dấu sự xác lập của trật tự 2 cực, 2 </a:t>
            </a:r>
            <a:r>
              <a:rPr lang="en-US" altLang="en-US">
                <a:solidFill>
                  <a:schemeClr val="bg1"/>
                </a:solidFill>
              </a:rPr>
              <a:t>phe.</a:t>
            </a:r>
          </a:p>
          <a:p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Chiến tranh lạnh bao trùm toàn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29126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75">
        <p:fade/>
      </p:transition>
    </mc:Choice>
    <mc:Fallback xmlns="">
      <p:transition spd="med" advTm="637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E3802C1-5B56-43B4-901A-A9E024C5322B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838C32-94AB-4F79-8228-7A3A5BE03F4B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037A3-713D-4B56-9DBF-6D7BCD65496C}"/>
                </a:ext>
              </a:extLst>
            </p:cNvPr>
            <p:cNvSpPr txBox="1"/>
            <p:nvPr/>
          </p:nvSpPr>
          <p:spPr>
            <a:xfrm>
              <a:off x="6964219" y="1387566"/>
              <a:ext cx="4248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rgbClr val="C00000"/>
                  </a:solidFill>
                </a:rPr>
                <a:t>XÃ HỘI CHỦ NGHĨA</a:t>
              </a:r>
              <a:endParaRPr lang="en-US" sz="3600" b="1">
                <a:solidFill>
                  <a:srgbClr val="C0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98B8-1048-4BC6-B28B-BFBEA6711C3A}"/>
                </a:ext>
              </a:extLst>
            </p:cNvPr>
            <p:cNvSpPr txBox="1"/>
            <p:nvPr/>
          </p:nvSpPr>
          <p:spPr>
            <a:xfrm>
              <a:off x="6991928" y="1927678"/>
              <a:ext cx="424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rgbClr val="112D4E"/>
                  </a:solidFill>
                </a:rPr>
                <a:t>LIÊN XÔ ĐÔNG ÂU</a:t>
              </a:r>
              <a:endParaRPr lang="en-US" sz="2800" b="1">
                <a:solidFill>
                  <a:srgbClr val="112D4E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8ABE89-19E7-445A-A74C-49A9E9647F0C}"/>
              </a:ext>
            </a:extLst>
          </p:cNvPr>
          <p:cNvGrpSpPr/>
          <p:nvPr/>
        </p:nvGrpSpPr>
        <p:grpSpPr>
          <a:xfrm>
            <a:off x="0" y="1"/>
            <a:ext cx="6096000" cy="6858000"/>
            <a:chOff x="0" y="1"/>
            <a:chExt cx="6096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114DFE-0DD8-414C-88ED-7B7FE0432AE7}"/>
                </a:ext>
              </a:extLst>
            </p:cNvPr>
            <p:cNvSpPr/>
            <p:nvPr/>
          </p:nvSpPr>
          <p:spPr>
            <a:xfrm>
              <a:off x="0" y="1"/>
              <a:ext cx="6096000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6C9835-2309-4829-AC7C-06C0B76241E0}"/>
                </a:ext>
              </a:extLst>
            </p:cNvPr>
            <p:cNvSpPr txBox="1"/>
            <p:nvPr/>
          </p:nvSpPr>
          <p:spPr>
            <a:xfrm>
              <a:off x="923636" y="1429299"/>
              <a:ext cx="4248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rgbClr val="112D4E"/>
                  </a:solidFill>
                </a:rPr>
                <a:t>TƯ BẢN CHỦ NGHĨA</a:t>
              </a:r>
              <a:endParaRPr lang="en-US" sz="3600" b="1">
                <a:solidFill>
                  <a:srgbClr val="112D4E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EF84D1-0F22-4603-924F-6525BC6E2BA9}"/>
                </a:ext>
              </a:extLst>
            </p:cNvPr>
            <p:cNvSpPr txBox="1"/>
            <p:nvPr/>
          </p:nvSpPr>
          <p:spPr>
            <a:xfrm>
              <a:off x="951345" y="1969411"/>
              <a:ext cx="424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rgbClr val="990000"/>
                  </a:solidFill>
                </a:rPr>
                <a:t>MĨ TÂY ÂU</a:t>
              </a:r>
              <a:endParaRPr lang="en-US" sz="2800" b="1">
                <a:solidFill>
                  <a:srgbClr val="990000"/>
                </a:solidFill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6F8EBD-44E8-43E0-8405-CD94BC3CCAA8}"/>
              </a:ext>
            </a:extLst>
          </p:cNvPr>
          <p:cNvSpPr/>
          <p:nvPr/>
        </p:nvSpPr>
        <p:spPr>
          <a:xfrm>
            <a:off x="1136073" y="2888527"/>
            <a:ext cx="3879272" cy="153323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KẾ HOẠCH 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itchFamily="34" charset="0"/>
              </a:rPr>
              <a:t>MÁC SAN 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6/1947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Khống chế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37B10E-E20E-4DEA-8A9E-06CCD8CB305B}"/>
              </a:ext>
            </a:extLst>
          </p:cNvPr>
          <p:cNvSpPr/>
          <p:nvPr/>
        </p:nvSpPr>
        <p:spPr>
          <a:xfrm>
            <a:off x="7232073" y="2888527"/>
            <a:ext cx="3879272" cy="1533236"/>
          </a:xfrm>
          <a:prstGeom prst="round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TỔ CHỨC </a:t>
            </a:r>
            <a:r>
              <a:rPr kumimoji="0" lang="vi-VN" sz="28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SEV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1/1949 – Tương trợ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131018-220E-4E83-B2C7-E612CA2ED964}"/>
              </a:ext>
            </a:extLst>
          </p:cNvPr>
          <p:cNvSpPr/>
          <p:nvPr/>
        </p:nvSpPr>
        <p:spPr>
          <a:xfrm>
            <a:off x="1136073" y="4645745"/>
            <a:ext cx="3879272" cy="153323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TỔ CHỨC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QUÂN SỰ 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pitchFamily="34" charset="0"/>
              </a:rPr>
              <a:t>NATO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4/1949 – chống XHCN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6953CC-2E6D-4A0D-AD97-62EAD32EE042}"/>
              </a:ext>
            </a:extLst>
          </p:cNvPr>
          <p:cNvSpPr/>
          <p:nvPr/>
        </p:nvSpPr>
        <p:spPr>
          <a:xfrm>
            <a:off x="7232073" y="4645745"/>
            <a:ext cx="3879272" cy="1533236"/>
          </a:xfrm>
          <a:prstGeom prst="round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TỔ CHỨC </a:t>
            </a:r>
            <a:r>
              <a:rPr kumimoji="0" lang="vi-VN" sz="28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VACSAVA</a:t>
            </a:r>
            <a:r>
              <a:rPr kumimoji="0" lang="vi-VN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  5/1955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itchFamily="34" charset="0"/>
              </a:rPr>
              <a:t>Phòng thủ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2485014-F11A-4835-9D61-7DBDABB913E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676400" y="-147096"/>
            <a:ext cx="8839200" cy="1290782"/>
          </a:xfrm>
          <a:prstGeom prst="round2SameRect">
            <a:avLst>
              <a:gd name="adj1" fmla="val 0"/>
              <a:gd name="adj2" fmla="val 35869"/>
            </a:avLst>
          </a:prstGeom>
          <a:solidFill>
            <a:srgbClr val="00B050">
              <a:alpha val="71000"/>
            </a:srgbClr>
          </a:solidFill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Sơ đồ hành động của Mĩ và Liên Xô </a:t>
            </a:r>
            <a:endParaRPr lang="vi-VN" altLang="en-US" sz="32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trong Chiến tranh lạnh</a:t>
            </a:r>
            <a:endParaRPr lang="en-US" altLang="en-US" sz="3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26BC075C-7763-4D64-8C3B-CDE7C1236EF6}"/>
              </a:ext>
            </a:extLst>
          </p:cNvPr>
          <p:cNvSpPr/>
          <p:nvPr/>
        </p:nvSpPr>
        <p:spPr>
          <a:xfrm>
            <a:off x="5357091" y="3341111"/>
            <a:ext cx="1477818" cy="683491"/>
          </a:xfrm>
          <a:prstGeom prst="leftRightArrow">
            <a:avLst/>
          </a:prstGeom>
          <a:gradFill flip="none" rotWithShape="1">
            <a:gsLst>
              <a:gs pos="0">
                <a:srgbClr val="4472C4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D0D3693A-9A5C-4707-8988-2BCC81EA8494}"/>
              </a:ext>
            </a:extLst>
          </p:cNvPr>
          <p:cNvSpPr/>
          <p:nvPr/>
        </p:nvSpPr>
        <p:spPr>
          <a:xfrm>
            <a:off x="5384801" y="5070617"/>
            <a:ext cx="1477818" cy="683491"/>
          </a:xfrm>
          <a:prstGeom prst="leftRightArrow">
            <a:avLst/>
          </a:prstGeom>
          <a:gradFill flip="none" rotWithShape="1">
            <a:gsLst>
              <a:gs pos="0">
                <a:srgbClr val="4472C4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Q">
            <a:extLst>
              <a:ext uri="{FF2B5EF4-FFF2-40B4-BE49-F238E27FC236}">
                <a16:creationId xmlns:a16="http://schemas.microsoft.com/office/drawing/2014/main" id="{9CB70DA7-99DE-4E1E-B88A-34742E96E77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676400" y="-147096"/>
            <a:ext cx="8839200" cy="1290782"/>
          </a:xfrm>
          <a:prstGeom prst="round2SameRect">
            <a:avLst>
              <a:gd name="adj1" fmla="val 0"/>
              <a:gd name="adj2" fmla="val 35869"/>
            </a:avLst>
          </a:prstGeom>
          <a:solidFill>
            <a:srgbClr val="CB1B16">
              <a:alpha val="71000"/>
            </a:srgbClr>
          </a:solidFill>
        </p:spPr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16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vi-VN" altLang="en-US" sz="3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Chiến tranh lạnh là gì?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9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919">
        <p:fade/>
      </p:transition>
    </mc:Choice>
    <mc:Fallback xmlns="">
      <p:transition spd="med" advTm="30919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2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2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2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3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3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4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xit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0" grpId="1" animBg="1"/>
          <p:bldP spid="13" grpId="0" animBg="1"/>
          <p:bldP spid="14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xit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0" grpId="1" animBg="1"/>
          <p:bldP spid="13" grpId="0" animBg="1"/>
          <p:bldP spid="14" grpId="0" animBg="1"/>
          <p:bldP spid="1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Vector | Military illustration, army background.">
            <a:extLst>
              <a:ext uri="{FF2B5EF4-FFF2-40B4-BE49-F238E27FC236}">
                <a16:creationId xmlns:a16="http://schemas.microsoft.com/office/drawing/2014/main" id="{C1CE57BF-51F3-45D8-94B9-631BF2310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3F989DB-3B73-45B3-BCC6-AFBC3DF564F5}"/>
              </a:ext>
            </a:extLst>
          </p:cNvPr>
          <p:cNvSpPr/>
          <p:nvPr/>
        </p:nvSpPr>
        <p:spPr>
          <a:xfrm>
            <a:off x="4123502" y="683717"/>
            <a:ext cx="7520629" cy="166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Là cuộc </a:t>
            </a:r>
            <a:r>
              <a:rPr lang="en-US" altLang="en-US" sz="2800" dirty="0">
                <a:solidFill>
                  <a:srgbClr val="CB1B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đối đầu căng thẳng 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giữa hai phe </a:t>
            </a: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TBCN </a:t>
            </a:r>
            <a:r>
              <a:rPr lang="vi-VN" altLang="en-US" sz="28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Mĩ đứng đầu và phe XHCN do Liên Xô làm trụ cột.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FF71C3D-9273-429E-9A73-87D668E2125C}"/>
              </a:ext>
            </a:extLst>
          </p:cNvPr>
          <p:cNvSpPr/>
          <p:nvPr/>
        </p:nvSpPr>
        <p:spPr>
          <a:xfrm>
            <a:off x="4123502" y="2596572"/>
            <a:ext cx="7520629" cy="166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Diễn ra trên </a:t>
            </a:r>
            <a:r>
              <a:rPr lang="en-US" altLang="en-US" sz="2800" dirty="0">
                <a:solidFill>
                  <a:srgbClr val="CB1B16"/>
                </a:solidFill>
                <a:cs typeface="Calibri" panose="020F0502020204030204" pitchFamily="34" charset="0"/>
              </a:rPr>
              <a:t>hầu hết các lĩnh 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vực từ CT, QS đến KT, văn hóa – tư tưởng. Ngoại trừ xung đột trực tiếp bằng quân sự giữa hai siêu cường Xô - Mĩ.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45D97-3AF8-452B-A412-D67189E0679C}"/>
              </a:ext>
            </a:extLst>
          </p:cNvPr>
          <p:cNvSpPr/>
          <p:nvPr/>
        </p:nvSpPr>
        <p:spPr>
          <a:xfrm>
            <a:off x="0" y="0"/>
            <a:ext cx="3449256" cy="6886352"/>
          </a:xfrm>
          <a:prstGeom prst="rect">
            <a:avLst/>
          </a:prstGeom>
          <a:solidFill>
            <a:srgbClr val="CB1B16">
              <a:alpha val="71000"/>
            </a:srgbClr>
          </a:solidFill>
        </p:spPr>
        <p:txBody>
          <a:bodyPr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endParaRPr lang="en-US" sz="60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17AA481-18F9-45BC-9DE9-A0D4B96A9511}"/>
              </a:ext>
            </a:extLst>
          </p:cNvPr>
          <p:cNvSpPr/>
          <p:nvPr/>
        </p:nvSpPr>
        <p:spPr>
          <a:xfrm>
            <a:off x="4123501" y="4625175"/>
            <a:ext cx="7520629" cy="166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Là </a:t>
            </a:r>
            <a:r>
              <a:rPr lang="en-US" altLang="en-US" sz="2800" dirty="0">
                <a:solidFill>
                  <a:srgbClr val="CB1B16"/>
                </a:solidFill>
                <a:cs typeface="Calibri" panose="020F0502020204030204" pitchFamily="34" charset="0"/>
              </a:rPr>
              <a:t>“chiến tranh không nổ súng, không đổ máu” 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nhưng thế giới “luôn ở trong tình trạng chiến tranh”.</a:t>
            </a:r>
          </a:p>
        </p:txBody>
      </p:sp>
      <p:sp>
        <p:nvSpPr>
          <p:cNvPr id="7" name="!!Q">
            <a:extLst>
              <a:ext uri="{FF2B5EF4-FFF2-40B4-BE49-F238E27FC236}">
                <a16:creationId xmlns:a16="http://schemas.microsoft.com/office/drawing/2014/main" id="{EDCC21D8-E072-48A2-9D7A-F79041EE8BAF}"/>
              </a:ext>
            </a:extLst>
          </p:cNvPr>
          <p:cNvSpPr txBox="1"/>
          <p:nvPr/>
        </p:nvSpPr>
        <p:spPr>
          <a:xfrm flipH="1">
            <a:off x="324088" y="2136339"/>
            <a:ext cx="26390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600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CHIẾN TRANH LANH</a:t>
            </a:r>
            <a:endParaRPr lang="en-US" sz="60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73D81E-097F-4F8D-AF6D-7551702CE999}"/>
              </a:ext>
            </a:extLst>
          </p:cNvPr>
          <p:cNvSpPr/>
          <p:nvPr/>
        </p:nvSpPr>
        <p:spPr>
          <a:xfrm>
            <a:off x="3132409" y="1203766"/>
            <a:ext cx="625033" cy="625033"/>
          </a:xfrm>
          <a:prstGeom prst="ellipse">
            <a:avLst/>
          </a:prstGeom>
          <a:solidFill>
            <a:srgbClr val="1368A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350B4B-BE16-4420-9438-FB4691DCAFBA}"/>
              </a:ext>
            </a:extLst>
          </p:cNvPr>
          <p:cNvSpPr/>
          <p:nvPr/>
        </p:nvSpPr>
        <p:spPr>
          <a:xfrm>
            <a:off x="3113587" y="3116483"/>
            <a:ext cx="625033" cy="625033"/>
          </a:xfrm>
          <a:prstGeom prst="ellipse">
            <a:avLst/>
          </a:prstGeom>
          <a:solidFill>
            <a:srgbClr val="1368A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6CFE2A-9FBB-4708-AE82-3F623D4D4B12}"/>
              </a:ext>
            </a:extLst>
          </p:cNvPr>
          <p:cNvSpPr/>
          <p:nvPr/>
        </p:nvSpPr>
        <p:spPr>
          <a:xfrm>
            <a:off x="3113586" y="5029338"/>
            <a:ext cx="625033" cy="625033"/>
          </a:xfrm>
          <a:prstGeom prst="ellipse">
            <a:avLst/>
          </a:prstGeom>
          <a:solidFill>
            <a:srgbClr val="1368A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85935"/>
      </p:ext>
    </p:extLst>
  </p:cSld>
  <p:clrMapOvr>
    <a:masterClrMapping/>
  </p:clrMapOvr>
  <p:transition spd="slow" advTm="5869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5" grpId="0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5" grpId="0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1">
            <a:extLst>
              <a:ext uri="{FF2B5EF4-FFF2-40B4-BE49-F238E27FC236}">
                <a16:creationId xmlns:a16="http://schemas.microsoft.com/office/drawing/2014/main" id="{FFF1331B-D733-4B79-84F9-AD9B1A42D37C}"/>
              </a:ext>
            </a:extLst>
          </p:cNvPr>
          <p:cNvSpPr txBox="1"/>
          <p:nvPr/>
        </p:nvSpPr>
        <p:spPr>
          <a:xfrm>
            <a:off x="1307592" y="344347"/>
            <a:ext cx="10344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1368AA"/>
                </a:solidFill>
                <a:cs typeface="Times New Roman" panose="02020603050405020304" pitchFamily="18" charset="0"/>
              </a:rPr>
              <a:t>XU THẾ HÒA HOÃN ĐÔNG – TÂY VÀ CHIẾN TRANH LẠNH CHẤM DỨT</a:t>
            </a:r>
            <a:endParaRPr lang="en-US" sz="2800" b="1" dirty="0">
              <a:solidFill>
                <a:srgbClr val="1368AA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0750A-7B6E-446E-8757-7CDA0C9E1327}"/>
              </a:ext>
            </a:extLst>
          </p:cNvPr>
          <p:cNvSpPr/>
          <p:nvPr/>
        </p:nvSpPr>
        <p:spPr>
          <a:xfrm>
            <a:off x="425196" y="182880"/>
            <a:ext cx="813816" cy="813816"/>
          </a:xfrm>
          <a:prstGeom prst="ellipse">
            <a:avLst/>
          </a:prstGeom>
          <a:solidFill>
            <a:srgbClr val="033270"/>
          </a:solidFill>
          <a:ln w="57150">
            <a:solidFill>
              <a:srgbClr val="F26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bg1"/>
                </a:solidFill>
              </a:rPr>
              <a:t>II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27C07F-94FF-4FFB-9E5E-03238C3FC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511" y="624191"/>
            <a:ext cx="2102639" cy="15769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BA8223-49A5-4FC8-B424-9AA10176AA1B}"/>
              </a:ext>
            </a:extLst>
          </p:cNvPr>
          <p:cNvSpPr/>
          <p:nvPr/>
        </p:nvSpPr>
        <p:spPr>
          <a:xfrm>
            <a:off x="1127760" y="841679"/>
            <a:ext cx="10444480" cy="45719"/>
          </a:xfrm>
          <a:prstGeom prst="rect">
            <a:avLst/>
          </a:prstGeom>
          <a:solidFill>
            <a:srgbClr val="F26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B4F93C-0142-4640-84A2-FD4B5273B8CD}"/>
              </a:ext>
            </a:extLst>
          </p:cNvPr>
          <p:cNvGrpSpPr/>
          <p:nvPr/>
        </p:nvGrpSpPr>
        <p:grpSpPr>
          <a:xfrm>
            <a:off x="3535438" y="2046947"/>
            <a:ext cx="1119673" cy="558041"/>
            <a:chOff x="3535438" y="2046947"/>
            <a:chExt cx="1119673" cy="5580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E3FBA4-F8FF-43E9-A91F-637A037B57C1}"/>
                </a:ext>
              </a:extLst>
            </p:cNvPr>
            <p:cNvSpPr/>
            <p:nvPr/>
          </p:nvSpPr>
          <p:spPr>
            <a:xfrm>
              <a:off x="3535438" y="2046947"/>
              <a:ext cx="1119673" cy="558041"/>
            </a:xfrm>
            <a:prstGeom prst="rect">
              <a:avLst/>
            </a:prstGeom>
            <a:solidFill>
              <a:srgbClr val="EF3C2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67794C14-E9BB-49BB-BC72-7E3DC1A810E4}"/>
                </a:ext>
              </a:extLst>
            </p:cNvPr>
            <p:cNvSpPr/>
            <p:nvPr/>
          </p:nvSpPr>
          <p:spPr>
            <a:xfrm rot="5400000">
              <a:off x="3898931" y="2037792"/>
              <a:ext cx="433423" cy="55952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94716B-B203-4083-999E-A337CC012802}"/>
              </a:ext>
            </a:extLst>
          </p:cNvPr>
          <p:cNvSpPr txBox="1"/>
          <p:nvPr/>
        </p:nvSpPr>
        <p:spPr>
          <a:xfrm>
            <a:off x="4541520" y="1287281"/>
            <a:ext cx="3108960" cy="2103120"/>
          </a:xfrm>
          <a:prstGeom prst="roundRect">
            <a:avLst>
              <a:gd name="adj" fmla="val 7949"/>
            </a:avLst>
          </a:prstGeom>
          <a:solidFill>
            <a:srgbClr val="9DCEE2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sz="2400">
                <a:cs typeface="Times New Roman" panose="02020603050405020304" pitchFamily="18" charset="0"/>
              </a:rPr>
              <a:t>- Từ đầu TN 70, </a:t>
            </a:r>
            <a:r>
              <a:rPr lang="en-US" sz="2400" b="1">
                <a:cs typeface="Times New Roman" panose="02020603050405020304" pitchFamily="18" charset="0"/>
              </a:rPr>
              <a:t>những cuộc gặp gỡ thương lượng Xô – Mĩ </a:t>
            </a:r>
            <a:r>
              <a:rPr lang="en-US" sz="2400">
                <a:cs typeface="Times New Roman" panose="02020603050405020304" pitchFamily="18" charset="0"/>
              </a:rPr>
              <a:t>mở đầu cho xu hướng hòa hoãn Đông – </a:t>
            </a:r>
            <a:r>
              <a:rPr lang="vi-VN" sz="2400">
                <a:cs typeface="Times New Roman" panose="02020603050405020304" pitchFamily="18" charset="0"/>
              </a:rPr>
              <a:t>Tây.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6D2A78-55F3-43C6-BFF2-A5F2B1EF3095}"/>
              </a:ext>
            </a:extLst>
          </p:cNvPr>
          <p:cNvGrpSpPr/>
          <p:nvPr/>
        </p:nvGrpSpPr>
        <p:grpSpPr>
          <a:xfrm>
            <a:off x="540068" y="1287281"/>
            <a:ext cx="3108960" cy="2103120"/>
            <a:chOff x="540068" y="1287281"/>
            <a:chExt cx="3108960" cy="2103120"/>
          </a:xfrm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F5A15F51-17ED-4841-BDFE-FE6A353F6F51}"/>
                </a:ext>
              </a:extLst>
            </p:cNvPr>
            <p:cNvSpPr/>
            <p:nvPr/>
          </p:nvSpPr>
          <p:spPr>
            <a:xfrm>
              <a:off x="540068" y="1287281"/>
              <a:ext cx="3108960" cy="2103120"/>
            </a:xfrm>
            <a:prstGeom prst="roundRect">
              <a:avLst>
                <a:gd name="adj" fmla="val 6729"/>
              </a:avLst>
            </a:prstGeom>
            <a:solidFill>
              <a:srgbClr val="FEDFD4"/>
            </a:solidFill>
            <a:ln w="28575">
              <a:solidFill>
                <a:srgbClr val="EF3C2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vi-VN" altLang="en-US" sz="2800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endParaRPr lang="vi-VN" altLang="en-US" sz="2800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endParaRPr lang="vi-VN" altLang="en-US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2800" b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Biểu </a:t>
              </a:r>
              <a:r>
                <a:rPr lang="vi-VN" altLang="en-US" sz="2800" b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endParaRPr lang="en-US" alt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26" name="Picture 2" descr="Các Biểu tượng máy tính sáng tạo nội Dung - Kế hoạch trang web png tải về -  Miễn phí trong suốt Màu Vàng png Tải về.">
              <a:extLst>
                <a:ext uri="{FF2B5EF4-FFF2-40B4-BE49-F238E27FC236}">
                  <a16:creationId xmlns:a16="http://schemas.microsoft.com/office/drawing/2014/main" id="{B90C4267-933D-4D9C-9D8A-7337548DA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-1123" r="20000" b="1123"/>
            <a:stretch/>
          </p:blipFill>
          <p:spPr bwMode="auto">
            <a:xfrm>
              <a:off x="1608916" y="1563004"/>
              <a:ext cx="971264" cy="97126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661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36">
        <p:fade/>
      </p:transition>
    </mc:Choice>
    <mc:Fallback xmlns="">
      <p:transition spd="med" advTm="14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3B9AAE7-1E74-483A-9B25-59DDE15DA86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00200" y="6053328"/>
            <a:ext cx="9067800" cy="590550"/>
          </a:xfrm>
          <a:prstGeom prst="rect">
            <a:avLst/>
          </a:prstGeom>
          <a:solidFill>
            <a:srgbClr val="EF3C2D"/>
          </a:solidFill>
          <a:ln>
            <a:noFill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 Reagan và Gorbachev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B1564-E246-4DD4-A430-513587C6928D}"/>
              </a:ext>
            </a:extLst>
          </p:cNvPr>
          <p:cNvSpPr/>
          <p:nvPr/>
        </p:nvSpPr>
        <p:spPr>
          <a:xfrm rot="21310297">
            <a:off x="1647443" y="579884"/>
            <a:ext cx="8897112" cy="4892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821E4-B084-4A48-BCE7-DDA880774F6A}"/>
              </a:ext>
            </a:extLst>
          </p:cNvPr>
          <p:cNvSpPr/>
          <p:nvPr/>
        </p:nvSpPr>
        <p:spPr>
          <a:xfrm rot="297259">
            <a:off x="1596701" y="678422"/>
            <a:ext cx="8897112" cy="4892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Tập tin:Reagan and Gorbachev hold discussions.jpg">
            <a:hlinkClick r:id="rId2"/>
            <a:extLst>
              <a:ext uri="{FF2B5EF4-FFF2-40B4-BE49-F238E27FC236}">
                <a16:creationId xmlns:a16="http://schemas.microsoft.com/office/drawing/2014/main" id="{AEF551B4-5F55-472A-9126-D2A602D6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91" y="711329"/>
            <a:ext cx="7772400" cy="4629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256">
        <p:fade/>
      </p:transition>
    </mc:Choice>
    <mc:Fallback xmlns="">
      <p:transition spd="med" advTm="32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1">
            <a:extLst>
              <a:ext uri="{FF2B5EF4-FFF2-40B4-BE49-F238E27FC236}">
                <a16:creationId xmlns:a16="http://schemas.microsoft.com/office/drawing/2014/main" id="{FFF1331B-D733-4B79-84F9-AD9B1A42D37C}"/>
              </a:ext>
            </a:extLst>
          </p:cNvPr>
          <p:cNvSpPr txBox="1"/>
          <p:nvPr/>
        </p:nvSpPr>
        <p:spPr>
          <a:xfrm>
            <a:off x="1307592" y="344347"/>
            <a:ext cx="10344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1368AA"/>
                </a:solidFill>
                <a:cs typeface="Times New Roman" panose="02020603050405020304" pitchFamily="18" charset="0"/>
              </a:rPr>
              <a:t>XU THẾ HÒA HOÃN ĐÔNG – TÂY VÀ CHIẾN TRANH LẠNH CHẤM DỨT</a:t>
            </a:r>
            <a:endParaRPr lang="en-US" sz="2800" b="1" dirty="0">
              <a:solidFill>
                <a:srgbClr val="1368AA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0750A-7B6E-446E-8757-7CDA0C9E1327}"/>
              </a:ext>
            </a:extLst>
          </p:cNvPr>
          <p:cNvSpPr/>
          <p:nvPr/>
        </p:nvSpPr>
        <p:spPr>
          <a:xfrm>
            <a:off x="425196" y="182880"/>
            <a:ext cx="813816" cy="813816"/>
          </a:xfrm>
          <a:prstGeom prst="ellipse">
            <a:avLst/>
          </a:prstGeom>
          <a:solidFill>
            <a:srgbClr val="033270"/>
          </a:solidFill>
          <a:ln w="57150">
            <a:solidFill>
              <a:srgbClr val="F26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bg1"/>
                </a:solidFill>
              </a:rPr>
              <a:t>II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A8223-49A5-4FC8-B424-9AA10176AA1B}"/>
              </a:ext>
            </a:extLst>
          </p:cNvPr>
          <p:cNvSpPr/>
          <p:nvPr/>
        </p:nvSpPr>
        <p:spPr>
          <a:xfrm>
            <a:off x="1127760" y="841679"/>
            <a:ext cx="10444480" cy="45719"/>
          </a:xfrm>
          <a:prstGeom prst="rect">
            <a:avLst/>
          </a:prstGeom>
          <a:solidFill>
            <a:srgbClr val="F26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B4F93C-0142-4640-84A2-FD4B5273B8CD}"/>
              </a:ext>
            </a:extLst>
          </p:cNvPr>
          <p:cNvGrpSpPr/>
          <p:nvPr/>
        </p:nvGrpSpPr>
        <p:grpSpPr>
          <a:xfrm>
            <a:off x="3535438" y="2046947"/>
            <a:ext cx="1119673" cy="558041"/>
            <a:chOff x="3535438" y="2046947"/>
            <a:chExt cx="1119673" cy="5580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E3FBA4-F8FF-43E9-A91F-637A037B57C1}"/>
                </a:ext>
              </a:extLst>
            </p:cNvPr>
            <p:cNvSpPr/>
            <p:nvPr/>
          </p:nvSpPr>
          <p:spPr>
            <a:xfrm>
              <a:off x="3535438" y="2046947"/>
              <a:ext cx="1119673" cy="558041"/>
            </a:xfrm>
            <a:prstGeom prst="rect">
              <a:avLst/>
            </a:prstGeom>
            <a:solidFill>
              <a:srgbClr val="EF3C2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67794C14-E9BB-49BB-BC72-7E3DC1A810E4}"/>
                </a:ext>
              </a:extLst>
            </p:cNvPr>
            <p:cNvSpPr/>
            <p:nvPr/>
          </p:nvSpPr>
          <p:spPr>
            <a:xfrm rot="5400000">
              <a:off x="3898931" y="2037792"/>
              <a:ext cx="433423" cy="55952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94716B-B203-4083-999E-A337CC012802}"/>
              </a:ext>
            </a:extLst>
          </p:cNvPr>
          <p:cNvSpPr txBox="1"/>
          <p:nvPr/>
        </p:nvSpPr>
        <p:spPr>
          <a:xfrm>
            <a:off x="4541520" y="1287281"/>
            <a:ext cx="3108960" cy="2103120"/>
          </a:xfrm>
          <a:prstGeom prst="roundRect">
            <a:avLst>
              <a:gd name="adj" fmla="val 7949"/>
            </a:avLst>
          </a:prstGeom>
          <a:solidFill>
            <a:srgbClr val="9DCEE2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sz="2400">
                <a:cs typeface="Times New Roman" panose="02020603050405020304" pitchFamily="18" charset="0"/>
              </a:rPr>
              <a:t>- Từ đầu TN 70, </a:t>
            </a:r>
            <a:r>
              <a:rPr lang="en-US" sz="2400" b="1">
                <a:cs typeface="Times New Roman" panose="02020603050405020304" pitchFamily="18" charset="0"/>
              </a:rPr>
              <a:t>những cuộc gặp gỡ thương lượng Xô – Mĩ </a:t>
            </a:r>
            <a:r>
              <a:rPr lang="en-US" sz="2400">
                <a:cs typeface="Times New Roman" panose="02020603050405020304" pitchFamily="18" charset="0"/>
              </a:rPr>
              <a:t>mở đầu cho xu hướng hòa hoãn Đông – </a:t>
            </a:r>
            <a:r>
              <a:rPr lang="vi-VN" sz="2400">
                <a:cs typeface="Times New Roman" panose="02020603050405020304" pitchFamily="18" charset="0"/>
              </a:rPr>
              <a:t>Tây.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68360-DD10-4014-8339-7E75093A1DB7}"/>
              </a:ext>
            </a:extLst>
          </p:cNvPr>
          <p:cNvSpPr txBox="1"/>
          <p:nvPr/>
        </p:nvSpPr>
        <p:spPr>
          <a:xfrm>
            <a:off x="8463280" y="1287281"/>
            <a:ext cx="3108960" cy="2103120"/>
          </a:xfrm>
          <a:prstGeom prst="roundRect">
            <a:avLst>
              <a:gd name="adj" fmla="val 7003"/>
            </a:avLst>
          </a:prstGeom>
          <a:solidFill>
            <a:srgbClr val="9DCEE2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sz="2400">
                <a:cs typeface="Times New Roman" panose="02020603050405020304" pitchFamily="18" charset="0"/>
              </a:rPr>
              <a:t>- Ngày 9/11/1972 </a:t>
            </a:r>
            <a:r>
              <a:rPr lang="en-US" sz="2400" b="1" i="1">
                <a:cs typeface="Times New Roman" panose="02020603050405020304" pitchFamily="18" charset="0"/>
              </a:rPr>
              <a:t>Hiệp định về những cơ sở của quan hệ giữa Đông Đức và Tây Đức </a:t>
            </a:r>
            <a:r>
              <a:rPr lang="en-US" sz="2400">
                <a:cs typeface="Times New Roman" panose="02020603050405020304" pitchFamily="18" charset="0"/>
              </a:rPr>
              <a:t>được ký </a:t>
            </a:r>
            <a:r>
              <a:rPr lang="vi-VN" sz="2400">
                <a:cs typeface="Times New Roman" panose="02020603050405020304" pitchFamily="18" charset="0"/>
              </a:rPr>
              <a:t>kết.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6D2A78-55F3-43C6-BFF2-A5F2B1EF3095}"/>
              </a:ext>
            </a:extLst>
          </p:cNvPr>
          <p:cNvGrpSpPr/>
          <p:nvPr/>
        </p:nvGrpSpPr>
        <p:grpSpPr>
          <a:xfrm>
            <a:off x="540068" y="1287281"/>
            <a:ext cx="3108960" cy="2103120"/>
            <a:chOff x="540068" y="1287281"/>
            <a:chExt cx="3108960" cy="2103120"/>
          </a:xfrm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F5A15F51-17ED-4841-BDFE-FE6A353F6F51}"/>
                </a:ext>
              </a:extLst>
            </p:cNvPr>
            <p:cNvSpPr/>
            <p:nvPr/>
          </p:nvSpPr>
          <p:spPr>
            <a:xfrm>
              <a:off x="540068" y="1287281"/>
              <a:ext cx="3108960" cy="2103120"/>
            </a:xfrm>
            <a:prstGeom prst="roundRect">
              <a:avLst>
                <a:gd name="adj" fmla="val 6729"/>
              </a:avLst>
            </a:prstGeom>
            <a:solidFill>
              <a:srgbClr val="FEDFD4"/>
            </a:solidFill>
            <a:ln w="28575">
              <a:solidFill>
                <a:srgbClr val="EF3C2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vi-VN" altLang="en-US" sz="2800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endParaRPr lang="vi-VN" altLang="en-US" sz="2800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endParaRPr lang="vi-VN" altLang="en-US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2800" b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Biểu </a:t>
              </a:r>
              <a:r>
                <a:rPr lang="vi-VN" altLang="en-US" sz="2800" b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endParaRPr lang="en-US" alt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26" name="Picture 2" descr="Các Biểu tượng máy tính sáng tạo nội Dung - Kế hoạch trang web png tải về -  Miễn phí trong suốt Màu Vàng png Tải về.">
              <a:extLst>
                <a:ext uri="{FF2B5EF4-FFF2-40B4-BE49-F238E27FC236}">
                  <a16:creationId xmlns:a16="http://schemas.microsoft.com/office/drawing/2014/main" id="{B90C4267-933D-4D9C-9D8A-7337548DA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-1123" r="20000" b="1123"/>
            <a:stretch/>
          </p:blipFill>
          <p:spPr bwMode="auto">
            <a:xfrm>
              <a:off x="1608916" y="1563004"/>
              <a:ext cx="971264" cy="97126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A37234-1D8F-4711-B493-3616AA0D2ACC}"/>
              </a:ext>
            </a:extLst>
          </p:cNvPr>
          <p:cNvGrpSpPr/>
          <p:nvPr/>
        </p:nvGrpSpPr>
        <p:grpSpPr>
          <a:xfrm>
            <a:off x="7650480" y="2028101"/>
            <a:ext cx="812800" cy="558041"/>
            <a:chOff x="7650480" y="2028101"/>
            <a:chExt cx="812800" cy="55804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CB3173-7708-46AD-B0DA-D6AE6ED4E150}"/>
                </a:ext>
              </a:extLst>
            </p:cNvPr>
            <p:cNvSpPr/>
            <p:nvPr/>
          </p:nvSpPr>
          <p:spPr>
            <a:xfrm>
              <a:off x="7650480" y="2028101"/>
              <a:ext cx="812800" cy="558041"/>
            </a:xfrm>
            <a:prstGeom prst="rect">
              <a:avLst/>
            </a:prstGeom>
            <a:solidFill>
              <a:srgbClr val="EF3C2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Up 35">
              <a:extLst>
                <a:ext uri="{FF2B5EF4-FFF2-40B4-BE49-F238E27FC236}">
                  <a16:creationId xmlns:a16="http://schemas.microsoft.com/office/drawing/2014/main" id="{5DC2AC39-DA60-41F3-AFB2-62513E328122}"/>
                </a:ext>
              </a:extLst>
            </p:cNvPr>
            <p:cNvSpPr/>
            <p:nvPr/>
          </p:nvSpPr>
          <p:spPr>
            <a:xfrm rot="5400000">
              <a:off x="7880014" y="2046202"/>
              <a:ext cx="433423" cy="55952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62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36">
        <p:fade/>
      </p:transition>
    </mc:Choice>
    <mc:Fallback xmlns="">
      <p:transition spd="med" advTm="14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14F57-417F-47FD-8EF1-72D1AE1D5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998982"/>
            <a:ext cx="5273040" cy="354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6798F9-651F-4580-99D1-2EA33D8A0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84" y="998982"/>
            <a:ext cx="5428488" cy="354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118">
            <a:extLst>
              <a:ext uri="{FF2B5EF4-FFF2-40B4-BE49-F238E27FC236}">
                <a16:creationId xmlns:a16="http://schemas.microsoft.com/office/drawing/2014/main" id="{E4DA15CA-0E53-484E-B3EF-94258B44E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452" y="5452663"/>
            <a:ext cx="419709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 Bức tường Becslin sụp đổ</a:t>
            </a:r>
          </a:p>
        </p:txBody>
      </p:sp>
    </p:spTree>
    <p:extLst>
      <p:ext uri="{BB962C8B-B14F-4D97-AF65-F5344CB8AC3E}">
        <p14:creationId xmlns:p14="http://schemas.microsoft.com/office/powerpoint/2010/main" val="3250182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1">
            <a:extLst>
              <a:ext uri="{FF2B5EF4-FFF2-40B4-BE49-F238E27FC236}">
                <a16:creationId xmlns:a16="http://schemas.microsoft.com/office/drawing/2014/main" id="{FFF1331B-D733-4B79-84F9-AD9B1A42D37C}"/>
              </a:ext>
            </a:extLst>
          </p:cNvPr>
          <p:cNvSpPr txBox="1"/>
          <p:nvPr/>
        </p:nvSpPr>
        <p:spPr>
          <a:xfrm>
            <a:off x="1307592" y="344347"/>
            <a:ext cx="10344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1368AA"/>
                </a:solidFill>
                <a:cs typeface="Times New Roman" panose="02020603050405020304" pitchFamily="18" charset="0"/>
              </a:rPr>
              <a:t>XU THẾ HÒA HOÃN ĐÔNG – TÂY VÀ CHIẾN TRANH LẠNH CHẤM DỨT</a:t>
            </a:r>
            <a:endParaRPr lang="en-US" sz="2800" b="1" dirty="0">
              <a:solidFill>
                <a:srgbClr val="1368AA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0750A-7B6E-446E-8757-7CDA0C9E1327}"/>
              </a:ext>
            </a:extLst>
          </p:cNvPr>
          <p:cNvSpPr/>
          <p:nvPr/>
        </p:nvSpPr>
        <p:spPr>
          <a:xfrm>
            <a:off x="425196" y="182880"/>
            <a:ext cx="813816" cy="813816"/>
          </a:xfrm>
          <a:prstGeom prst="ellipse">
            <a:avLst/>
          </a:prstGeom>
          <a:solidFill>
            <a:srgbClr val="033270"/>
          </a:solidFill>
          <a:ln w="57150">
            <a:solidFill>
              <a:srgbClr val="F26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bg1"/>
                </a:solidFill>
              </a:rPr>
              <a:t>II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A8223-49A5-4FC8-B424-9AA10176AA1B}"/>
              </a:ext>
            </a:extLst>
          </p:cNvPr>
          <p:cNvSpPr/>
          <p:nvPr/>
        </p:nvSpPr>
        <p:spPr>
          <a:xfrm>
            <a:off x="1127760" y="841679"/>
            <a:ext cx="10444480" cy="45719"/>
          </a:xfrm>
          <a:prstGeom prst="rect">
            <a:avLst/>
          </a:prstGeom>
          <a:solidFill>
            <a:srgbClr val="F26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B4F93C-0142-4640-84A2-FD4B5273B8CD}"/>
              </a:ext>
            </a:extLst>
          </p:cNvPr>
          <p:cNvGrpSpPr/>
          <p:nvPr/>
        </p:nvGrpSpPr>
        <p:grpSpPr>
          <a:xfrm>
            <a:off x="3535438" y="2046947"/>
            <a:ext cx="1119673" cy="558041"/>
            <a:chOff x="3535438" y="2046947"/>
            <a:chExt cx="1119673" cy="5580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E3FBA4-F8FF-43E9-A91F-637A037B57C1}"/>
                </a:ext>
              </a:extLst>
            </p:cNvPr>
            <p:cNvSpPr/>
            <p:nvPr/>
          </p:nvSpPr>
          <p:spPr>
            <a:xfrm>
              <a:off x="3535438" y="2046947"/>
              <a:ext cx="1119673" cy="558041"/>
            </a:xfrm>
            <a:prstGeom prst="rect">
              <a:avLst/>
            </a:prstGeom>
            <a:solidFill>
              <a:srgbClr val="EF3C2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67794C14-E9BB-49BB-BC72-7E3DC1A810E4}"/>
                </a:ext>
              </a:extLst>
            </p:cNvPr>
            <p:cNvSpPr/>
            <p:nvPr/>
          </p:nvSpPr>
          <p:spPr>
            <a:xfrm rot="5400000">
              <a:off x="3898931" y="2037792"/>
              <a:ext cx="433423" cy="55952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372F9F-83D0-4A6D-A984-A9FA1693D0E4}"/>
              </a:ext>
            </a:extLst>
          </p:cNvPr>
          <p:cNvSpPr txBox="1"/>
          <p:nvPr/>
        </p:nvSpPr>
        <p:spPr>
          <a:xfrm>
            <a:off x="540068" y="4342411"/>
            <a:ext cx="3108960" cy="2103120"/>
          </a:xfrm>
          <a:prstGeom prst="roundRect">
            <a:avLst>
              <a:gd name="adj" fmla="val 9569"/>
            </a:avLst>
          </a:prstGeom>
          <a:solidFill>
            <a:srgbClr val="9DCEE2"/>
          </a:solidFill>
        </p:spPr>
        <p:txBody>
          <a:bodyPr wrap="square" rtlCol="0" anchor="ctr">
            <a:noAutofit/>
          </a:bodyPr>
          <a:lstStyle/>
          <a:p>
            <a:pPr algn="just"/>
            <a:r>
              <a:rPr lang="en-US" sz="2400">
                <a:cs typeface="Times New Roman" panose="02020603050405020304" pitchFamily="18" charset="0"/>
              </a:rPr>
              <a:t>- </a:t>
            </a:r>
            <a:r>
              <a:rPr lang="en-US" sz="2400" dirty="0">
                <a:cs typeface="Times New Roman" panose="02020603050405020304" pitchFamily="18" charset="0"/>
              </a:rPr>
              <a:t>12/1989, Mĩ – Xô tuyên bố </a:t>
            </a:r>
            <a:r>
              <a:rPr lang="en-US" sz="2400" b="1" dirty="0">
                <a:cs typeface="Times New Roman" panose="02020603050405020304" pitchFamily="18" charset="0"/>
              </a:rPr>
              <a:t>chấm dứt chiến tranh lạnh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4716B-B203-4083-999E-A337CC012802}"/>
              </a:ext>
            </a:extLst>
          </p:cNvPr>
          <p:cNvSpPr txBox="1"/>
          <p:nvPr/>
        </p:nvSpPr>
        <p:spPr>
          <a:xfrm>
            <a:off x="4541520" y="1287281"/>
            <a:ext cx="3108960" cy="2103120"/>
          </a:xfrm>
          <a:prstGeom prst="roundRect">
            <a:avLst>
              <a:gd name="adj" fmla="val 7949"/>
            </a:avLst>
          </a:prstGeom>
          <a:solidFill>
            <a:srgbClr val="9DCEE2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sz="2400">
                <a:cs typeface="Times New Roman" panose="02020603050405020304" pitchFamily="18" charset="0"/>
              </a:rPr>
              <a:t>- Từ đầu TN 70, </a:t>
            </a:r>
            <a:r>
              <a:rPr lang="en-US" sz="2400" b="1">
                <a:cs typeface="Times New Roman" panose="02020603050405020304" pitchFamily="18" charset="0"/>
              </a:rPr>
              <a:t>những cuộc gặp gỡ thương lượng Xô – Mĩ </a:t>
            </a:r>
            <a:r>
              <a:rPr lang="en-US" sz="2400">
                <a:cs typeface="Times New Roman" panose="02020603050405020304" pitchFamily="18" charset="0"/>
              </a:rPr>
              <a:t>mở đầu cho xu hướng hòa hoãn Đông – </a:t>
            </a:r>
            <a:r>
              <a:rPr lang="vi-VN" sz="2400">
                <a:cs typeface="Times New Roman" panose="02020603050405020304" pitchFamily="18" charset="0"/>
              </a:rPr>
              <a:t>Tây.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68360-DD10-4014-8339-7E75093A1DB7}"/>
              </a:ext>
            </a:extLst>
          </p:cNvPr>
          <p:cNvSpPr txBox="1"/>
          <p:nvPr/>
        </p:nvSpPr>
        <p:spPr>
          <a:xfrm>
            <a:off x="8463280" y="1287281"/>
            <a:ext cx="3108960" cy="2103120"/>
          </a:xfrm>
          <a:prstGeom prst="roundRect">
            <a:avLst>
              <a:gd name="adj" fmla="val 7003"/>
            </a:avLst>
          </a:prstGeom>
          <a:solidFill>
            <a:srgbClr val="9DCEE2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sz="2400">
                <a:cs typeface="Times New Roman" panose="02020603050405020304" pitchFamily="18" charset="0"/>
              </a:rPr>
              <a:t>- Ngày 9/11/1972 </a:t>
            </a:r>
            <a:r>
              <a:rPr lang="en-US" sz="2400" b="1" i="1">
                <a:cs typeface="Times New Roman" panose="02020603050405020304" pitchFamily="18" charset="0"/>
              </a:rPr>
              <a:t>Hiệp định về những cơ sở của quan hệ giữa Đông Đức và Tây Đức </a:t>
            </a:r>
            <a:r>
              <a:rPr lang="en-US" sz="2400">
                <a:cs typeface="Times New Roman" panose="02020603050405020304" pitchFamily="18" charset="0"/>
              </a:rPr>
              <a:t>được ký </a:t>
            </a:r>
            <a:r>
              <a:rPr lang="vi-VN" sz="2400">
                <a:cs typeface="Times New Roman" panose="02020603050405020304" pitchFamily="18" charset="0"/>
              </a:rPr>
              <a:t>kết.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29B1A-E347-4975-B859-E547946857F5}"/>
              </a:ext>
            </a:extLst>
          </p:cNvPr>
          <p:cNvSpPr txBox="1"/>
          <p:nvPr/>
        </p:nvSpPr>
        <p:spPr>
          <a:xfrm>
            <a:off x="8542972" y="4342411"/>
            <a:ext cx="3108960" cy="2103120"/>
          </a:xfrm>
          <a:prstGeom prst="roundRect">
            <a:avLst>
              <a:gd name="adj" fmla="val 6907"/>
            </a:avLst>
          </a:prstGeom>
          <a:solidFill>
            <a:srgbClr val="9DCEE2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sz="2400">
                <a:cs typeface="Times New Roman" panose="02020603050405020304" pitchFamily="18" charset="0"/>
              </a:rPr>
              <a:t>- 1972, Mĩ – Xô ký nhiều </a:t>
            </a:r>
            <a:r>
              <a:rPr lang="en-US" sz="2400" b="1">
                <a:cs typeface="Times New Roman" panose="02020603050405020304" pitchFamily="18" charset="0"/>
              </a:rPr>
              <a:t>thỏa thuận </a:t>
            </a:r>
            <a:r>
              <a:rPr lang="en-US" sz="2400">
                <a:cs typeface="Times New Roman" panose="02020603050405020304" pitchFamily="18" charset="0"/>
              </a:rPr>
              <a:t>về việc hạn chế vũ khí chiến lược.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3FD02-CF57-4F72-BF82-5921830C84AB}"/>
              </a:ext>
            </a:extLst>
          </p:cNvPr>
          <p:cNvSpPr txBox="1"/>
          <p:nvPr/>
        </p:nvSpPr>
        <p:spPr>
          <a:xfrm>
            <a:off x="4541520" y="4342411"/>
            <a:ext cx="3108960" cy="2103120"/>
          </a:xfrm>
          <a:prstGeom prst="roundRect">
            <a:avLst>
              <a:gd name="adj" fmla="val 9568"/>
            </a:avLst>
          </a:prstGeom>
          <a:solidFill>
            <a:srgbClr val="9DCEE2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sz="2400">
                <a:cs typeface="Times New Roman" panose="02020603050405020304" pitchFamily="18" charset="0"/>
              </a:rPr>
              <a:t>- 8/1975, 33 nước châu Âu, Mĩ và Canađa ký </a:t>
            </a:r>
            <a:r>
              <a:rPr lang="en-US" sz="2400" b="1" i="1">
                <a:cs typeface="Times New Roman" panose="02020603050405020304" pitchFamily="18" charset="0"/>
              </a:rPr>
              <a:t>Định ước Henxinki</a:t>
            </a:r>
            <a:endParaRPr lang="en-US" sz="2400" b="1" i="1" dirty="0"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6D2A78-55F3-43C6-BFF2-A5F2B1EF3095}"/>
              </a:ext>
            </a:extLst>
          </p:cNvPr>
          <p:cNvGrpSpPr/>
          <p:nvPr/>
        </p:nvGrpSpPr>
        <p:grpSpPr>
          <a:xfrm>
            <a:off x="540068" y="1287281"/>
            <a:ext cx="3108960" cy="2103120"/>
            <a:chOff x="540068" y="1287281"/>
            <a:chExt cx="3108960" cy="2103120"/>
          </a:xfrm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F5A15F51-17ED-4841-BDFE-FE6A353F6F51}"/>
                </a:ext>
              </a:extLst>
            </p:cNvPr>
            <p:cNvSpPr/>
            <p:nvPr/>
          </p:nvSpPr>
          <p:spPr>
            <a:xfrm>
              <a:off x="540068" y="1287281"/>
              <a:ext cx="3108960" cy="2103120"/>
            </a:xfrm>
            <a:prstGeom prst="roundRect">
              <a:avLst>
                <a:gd name="adj" fmla="val 6729"/>
              </a:avLst>
            </a:prstGeom>
            <a:solidFill>
              <a:srgbClr val="FEDFD4"/>
            </a:solidFill>
            <a:ln w="28575">
              <a:solidFill>
                <a:srgbClr val="EF3C2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vi-VN" altLang="en-US" sz="2800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endParaRPr lang="vi-VN" altLang="en-US" sz="2800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endParaRPr lang="vi-VN" altLang="en-US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2800" b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Biểu </a:t>
              </a:r>
              <a:r>
                <a:rPr lang="vi-VN" altLang="en-US" sz="2800" b="1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endParaRPr lang="en-US" alt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26" name="Picture 2" descr="Các Biểu tượng máy tính sáng tạo nội Dung - Kế hoạch trang web png tải về -  Miễn phí trong suốt Màu Vàng png Tải về.">
              <a:extLst>
                <a:ext uri="{FF2B5EF4-FFF2-40B4-BE49-F238E27FC236}">
                  <a16:creationId xmlns:a16="http://schemas.microsoft.com/office/drawing/2014/main" id="{B90C4267-933D-4D9C-9D8A-7337548DA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-1123" r="20000" b="1123"/>
            <a:stretch/>
          </p:blipFill>
          <p:spPr bwMode="auto">
            <a:xfrm>
              <a:off x="1608916" y="1563004"/>
              <a:ext cx="971264" cy="97126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A37234-1D8F-4711-B493-3616AA0D2ACC}"/>
              </a:ext>
            </a:extLst>
          </p:cNvPr>
          <p:cNvGrpSpPr/>
          <p:nvPr/>
        </p:nvGrpSpPr>
        <p:grpSpPr>
          <a:xfrm>
            <a:off x="7650480" y="2028101"/>
            <a:ext cx="812800" cy="558041"/>
            <a:chOff x="7650480" y="2028101"/>
            <a:chExt cx="812800" cy="55804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CB3173-7708-46AD-B0DA-D6AE6ED4E150}"/>
                </a:ext>
              </a:extLst>
            </p:cNvPr>
            <p:cNvSpPr/>
            <p:nvPr/>
          </p:nvSpPr>
          <p:spPr>
            <a:xfrm>
              <a:off x="7650480" y="2028101"/>
              <a:ext cx="812800" cy="558041"/>
            </a:xfrm>
            <a:prstGeom prst="rect">
              <a:avLst/>
            </a:prstGeom>
            <a:solidFill>
              <a:srgbClr val="EF3C2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Up 35">
              <a:extLst>
                <a:ext uri="{FF2B5EF4-FFF2-40B4-BE49-F238E27FC236}">
                  <a16:creationId xmlns:a16="http://schemas.microsoft.com/office/drawing/2014/main" id="{5DC2AC39-DA60-41F3-AFB2-62513E328122}"/>
                </a:ext>
              </a:extLst>
            </p:cNvPr>
            <p:cNvSpPr/>
            <p:nvPr/>
          </p:nvSpPr>
          <p:spPr>
            <a:xfrm rot="5400000">
              <a:off x="7880014" y="2046202"/>
              <a:ext cx="433423" cy="55952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C1D085-B97C-4C51-BBDD-8B50F37C3338}"/>
              </a:ext>
            </a:extLst>
          </p:cNvPr>
          <p:cNvGrpSpPr/>
          <p:nvPr/>
        </p:nvGrpSpPr>
        <p:grpSpPr>
          <a:xfrm>
            <a:off x="9818430" y="3390403"/>
            <a:ext cx="558041" cy="952010"/>
            <a:chOff x="9818430" y="3390403"/>
            <a:chExt cx="558041" cy="95201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C457DD-5608-417A-A657-2317B1FF91EC}"/>
                </a:ext>
              </a:extLst>
            </p:cNvPr>
            <p:cNvSpPr/>
            <p:nvPr/>
          </p:nvSpPr>
          <p:spPr>
            <a:xfrm rot="5400000">
              <a:off x="9621446" y="3587387"/>
              <a:ext cx="952010" cy="558041"/>
            </a:xfrm>
            <a:prstGeom prst="rect">
              <a:avLst/>
            </a:prstGeom>
            <a:solidFill>
              <a:srgbClr val="EF3C2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Up 36">
              <a:extLst>
                <a:ext uri="{FF2B5EF4-FFF2-40B4-BE49-F238E27FC236}">
                  <a16:creationId xmlns:a16="http://schemas.microsoft.com/office/drawing/2014/main" id="{BA7BF80F-2F1E-44F3-B27B-F4413C84B4C6}"/>
                </a:ext>
              </a:extLst>
            </p:cNvPr>
            <p:cNvSpPr/>
            <p:nvPr/>
          </p:nvSpPr>
          <p:spPr>
            <a:xfrm rot="10800000">
              <a:off x="9887829" y="3577508"/>
              <a:ext cx="433423" cy="55952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882526-BDF1-4E15-B175-41D95C7A31DB}"/>
              </a:ext>
            </a:extLst>
          </p:cNvPr>
          <p:cNvGrpSpPr/>
          <p:nvPr/>
        </p:nvGrpSpPr>
        <p:grpSpPr>
          <a:xfrm>
            <a:off x="7650480" y="5114950"/>
            <a:ext cx="892492" cy="558041"/>
            <a:chOff x="7650480" y="5114950"/>
            <a:chExt cx="892492" cy="5580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42252F0-F4CC-4674-9EE3-A841F807203C}"/>
                </a:ext>
              </a:extLst>
            </p:cNvPr>
            <p:cNvSpPr/>
            <p:nvPr/>
          </p:nvSpPr>
          <p:spPr>
            <a:xfrm>
              <a:off x="7650480" y="5114950"/>
              <a:ext cx="892492" cy="558041"/>
            </a:xfrm>
            <a:prstGeom prst="rect">
              <a:avLst/>
            </a:prstGeom>
            <a:solidFill>
              <a:srgbClr val="EF3C2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Up 37">
              <a:extLst>
                <a:ext uri="{FF2B5EF4-FFF2-40B4-BE49-F238E27FC236}">
                  <a16:creationId xmlns:a16="http://schemas.microsoft.com/office/drawing/2014/main" id="{287870F0-1D5A-4F4D-8F9D-8518C9093AA3}"/>
                </a:ext>
              </a:extLst>
            </p:cNvPr>
            <p:cNvSpPr/>
            <p:nvPr/>
          </p:nvSpPr>
          <p:spPr>
            <a:xfrm rot="16200000">
              <a:off x="7880014" y="5114950"/>
              <a:ext cx="433423" cy="55952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C16149-23F1-4185-B44F-E817EB88445B}"/>
              </a:ext>
            </a:extLst>
          </p:cNvPr>
          <p:cNvGrpSpPr/>
          <p:nvPr/>
        </p:nvGrpSpPr>
        <p:grpSpPr>
          <a:xfrm>
            <a:off x="3649028" y="5114950"/>
            <a:ext cx="892492" cy="558041"/>
            <a:chOff x="3649028" y="5114950"/>
            <a:chExt cx="892492" cy="5580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A2EBFB-B7B2-4EF7-A70C-B27CBADA814A}"/>
                </a:ext>
              </a:extLst>
            </p:cNvPr>
            <p:cNvSpPr/>
            <p:nvPr/>
          </p:nvSpPr>
          <p:spPr>
            <a:xfrm>
              <a:off x="3649028" y="5114950"/>
              <a:ext cx="892492" cy="558041"/>
            </a:xfrm>
            <a:prstGeom prst="rect">
              <a:avLst/>
            </a:prstGeom>
            <a:solidFill>
              <a:srgbClr val="EF3C2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Up 38">
              <a:extLst>
                <a:ext uri="{FF2B5EF4-FFF2-40B4-BE49-F238E27FC236}">
                  <a16:creationId xmlns:a16="http://schemas.microsoft.com/office/drawing/2014/main" id="{9CC2F777-178F-4904-B82B-8EACB050373F}"/>
                </a:ext>
              </a:extLst>
            </p:cNvPr>
            <p:cNvSpPr/>
            <p:nvPr/>
          </p:nvSpPr>
          <p:spPr>
            <a:xfrm rot="16200000">
              <a:off x="3848520" y="5114205"/>
              <a:ext cx="433423" cy="55952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447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36">
        <p:fade/>
      </p:transition>
    </mc:Choice>
    <mc:Fallback xmlns="">
      <p:transition spd="med" advTm="14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1">
            <a:extLst>
              <a:ext uri="{FF2B5EF4-FFF2-40B4-BE49-F238E27FC236}">
                <a16:creationId xmlns:a16="http://schemas.microsoft.com/office/drawing/2014/main" id="{FFF1331B-D733-4B79-84F9-AD9B1A42D37C}"/>
              </a:ext>
            </a:extLst>
          </p:cNvPr>
          <p:cNvSpPr txBox="1"/>
          <p:nvPr/>
        </p:nvSpPr>
        <p:spPr>
          <a:xfrm>
            <a:off x="1307592" y="344347"/>
            <a:ext cx="10344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1368AA"/>
                </a:solidFill>
                <a:cs typeface="Times New Roman" panose="02020603050405020304" pitchFamily="18" charset="0"/>
              </a:rPr>
              <a:t>XU THẾ HÒA HOÃN ĐÔNG – TÂY VÀ CHIẾN TRANH LẠNH CHẤM DỨT</a:t>
            </a:r>
            <a:endParaRPr lang="en-US" sz="2800" b="1" dirty="0">
              <a:solidFill>
                <a:srgbClr val="1368AA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0750A-7B6E-446E-8757-7CDA0C9E1327}"/>
              </a:ext>
            </a:extLst>
          </p:cNvPr>
          <p:cNvSpPr/>
          <p:nvPr/>
        </p:nvSpPr>
        <p:spPr>
          <a:xfrm>
            <a:off x="425196" y="182880"/>
            <a:ext cx="813816" cy="813816"/>
          </a:xfrm>
          <a:prstGeom prst="ellipse">
            <a:avLst/>
          </a:prstGeom>
          <a:solidFill>
            <a:srgbClr val="033270"/>
          </a:solidFill>
          <a:ln w="57150">
            <a:solidFill>
              <a:srgbClr val="F26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bg1"/>
                </a:solidFill>
              </a:rPr>
              <a:t>II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A8223-49A5-4FC8-B424-9AA10176AA1B}"/>
              </a:ext>
            </a:extLst>
          </p:cNvPr>
          <p:cNvSpPr/>
          <p:nvPr/>
        </p:nvSpPr>
        <p:spPr>
          <a:xfrm>
            <a:off x="1127760" y="841679"/>
            <a:ext cx="10444480" cy="45719"/>
          </a:xfrm>
          <a:prstGeom prst="rect">
            <a:avLst/>
          </a:prstGeom>
          <a:solidFill>
            <a:srgbClr val="F26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2">
            <a:extLst>
              <a:ext uri="{FF2B5EF4-FFF2-40B4-BE49-F238E27FC236}">
                <a16:creationId xmlns:a16="http://schemas.microsoft.com/office/drawing/2014/main" id="{FC337409-75A7-4ECE-909A-DB9F4C92BCDD}"/>
              </a:ext>
            </a:extLst>
          </p:cNvPr>
          <p:cNvSpPr/>
          <p:nvPr/>
        </p:nvSpPr>
        <p:spPr>
          <a:xfrm>
            <a:off x="545592" y="1469200"/>
            <a:ext cx="2133600" cy="500349"/>
          </a:xfrm>
          <a:prstGeom prst="roundRect">
            <a:avLst>
              <a:gd name="adj" fmla="val 50000"/>
            </a:avLst>
          </a:prstGeom>
          <a:solidFill>
            <a:srgbClr val="EF3C2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Nguyên nhân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B5FECEBB-E41A-48A2-94B2-48D2159E86B0}"/>
              </a:ext>
            </a:extLst>
          </p:cNvPr>
          <p:cNvSpPr/>
          <p:nvPr/>
        </p:nvSpPr>
        <p:spPr>
          <a:xfrm>
            <a:off x="2808383" y="2023929"/>
            <a:ext cx="6721537" cy="82296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Cuộc chạy đua vũ trang làm cho hai siêu cường quá tốn kém và suy giảm thế mạnh</a:t>
            </a:r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E1E55939-A353-4A3F-A1B8-438C547F4EF7}"/>
              </a:ext>
            </a:extLst>
          </p:cNvPr>
          <p:cNvSpPr/>
          <p:nvPr/>
        </p:nvSpPr>
        <p:spPr>
          <a:xfrm>
            <a:off x="2808383" y="3025265"/>
            <a:ext cx="6721537" cy="82296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ự vươn lên mạnh mẽ của Nhật Bản,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gờm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,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494AA589-8B6A-4298-8E02-C541EEC03424}"/>
              </a:ext>
            </a:extLst>
          </p:cNvPr>
          <p:cNvSpPr/>
          <p:nvPr/>
        </p:nvSpPr>
        <p:spPr>
          <a:xfrm>
            <a:off x="2808383" y="3988798"/>
            <a:ext cx="6721537" cy="82296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trệ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73B1FCD4-C26B-4800-ADBB-F71875307AD7}"/>
              </a:ext>
            </a:extLst>
          </p:cNvPr>
          <p:cNvSpPr/>
          <p:nvPr/>
        </p:nvSpPr>
        <p:spPr>
          <a:xfrm>
            <a:off x="2808383" y="4947445"/>
            <a:ext cx="6721537" cy="82296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Mĩ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thoát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đối</a:t>
            </a:r>
            <a:r>
              <a:rPr lang="en-US" sz="2400" noProof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FE9B4-CD9A-424C-A9A3-0B0FAACAD251}"/>
              </a:ext>
            </a:extLst>
          </p:cNvPr>
          <p:cNvSpPr/>
          <p:nvPr/>
        </p:nvSpPr>
        <p:spPr>
          <a:xfrm>
            <a:off x="1621536" y="1969549"/>
            <a:ext cx="54864" cy="3419251"/>
          </a:xfrm>
          <a:prstGeom prst="rect">
            <a:avLst/>
          </a:prstGeom>
          <a:solidFill>
            <a:srgbClr val="EF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1C17A9-12BC-4D5C-AE86-B8783E23196D}"/>
              </a:ext>
            </a:extLst>
          </p:cNvPr>
          <p:cNvSpPr/>
          <p:nvPr/>
        </p:nvSpPr>
        <p:spPr>
          <a:xfrm>
            <a:off x="1520952" y="2307393"/>
            <a:ext cx="256032" cy="25603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5C34CE-8F27-40A4-90C2-4DFD0ACB6450}"/>
              </a:ext>
            </a:extLst>
          </p:cNvPr>
          <p:cNvCxnSpPr>
            <a:stCxn id="4" idx="6"/>
            <a:endCxn id="44" idx="1"/>
          </p:cNvCxnSpPr>
          <p:nvPr/>
        </p:nvCxnSpPr>
        <p:spPr>
          <a:xfrm>
            <a:off x="1776984" y="2435409"/>
            <a:ext cx="103139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6FD6A56-B25C-48D4-B34D-E301815D842E}"/>
              </a:ext>
            </a:extLst>
          </p:cNvPr>
          <p:cNvSpPr/>
          <p:nvPr/>
        </p:nvSpPr>
        <p:spPr>
          <a:xfrm>
            <a:off x="1520952" y="3300984"/>
            <a:ext cx="256032" cy="25603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7726A99-41DE-452B-9E1C-55E1235146F1}"/>
              </a:ext>
            </a:extLst>
          </p:cNvPr>
          <p:cNvCxnSpPr>
            <a:stCxn id="49" idx="6"/>
          </p:cNvCxnSpPr>
          <p:nvPr/>
        </p:nvCxnSpPr>
        <p:spPr>
          <a:xfrm>
            <a:off x="1776984" y="3429000"/>
            <a:ext cx="103139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0EF8156-3367-458D-8CF4-5665D6B7C6C1}"/>
              </a:ext>
            </a:extLst>
          </p:cNvPr>
          <p:cNvSpPr/>
          <p:nvPr/>
        </p:nvSpPr>
        <p:spPr>
          <a:xfrm>
            <a:off x="1520952" y="4251846"/>
            <a:ext cx="256032" cy="25603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D37D9AE-A08D-4476-A136-4117469F2199}"/>
              </a:ext>
            </a:extLst>
          </p:cNvPr>
          <p:cNvCxnSpPr>
            <a:stCxn id="53" idx="6"/>
          </p:cNvCxnSpPr>
          <p:nvPr/>
        </p:nvCxnSpPr>
        <p:spPr>
          <a:xfrm>
            <a:off x="1776984" y="4379862"/>
            <a:ext cx="103139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71046C5-D579-4650-A160-38FD3795375F}"/>
              </a:ext>
            </a:extLst>
          </p:cNvPr>
          <p:cNvSpPr/>
          <p:nvPr/>
        </p:nvSpPr>
        <p:spPr>
          <a:xfrm>
            <a:off x="1520952" y="5245437"/>
            <a:ext cx="256032" cy="25603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84CBE2-29D1-4D22-9BF0-FFD9402B79B7}"/>
              </a:ext>
            </a:extLst>
          </p:cNvPr>
          <p:cNvCxnSpPr>
            <a:stCxn id="55" idx="6"/>
          </p:cNvCxnSpPr>
          <p:nvPr/>
        </p:nvCxnSpPr>
        <p:spPr>
          <a:xfrm>
            <a:off x="1776984" y="5373453"/>
            <a:ext cx="103139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828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36">
        <p:fade/>
      </p:transition>
    </mc:Choice>
    <mc:Fallback xmlns="">
      <p:transition spd="med" advTm="14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2" grpId="0" animBg="1"/>
      <p:bldP spid="4" grpId="0" animBg="1"/>
      <p:bldP spid="49" grpId="0" animBg="1"/>
      <p:bldP spid="53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1">
            <a:extLst>
              <a:ext uri="{FF2B5EF4-FFF2-40B4-BE49-F238E27FC236}">
                <a16:creationId xmlns:a16="http://schemas.microsoft.com/office/drawing/2014/main" id="{FFF1331B-D733-4B79-84F9-AD9B1A42D37C}"/>
              </a:ext>
            </a:extLst>
          </p:cNvPr>
          <p:cNvSpPr txBox="1"/>
          <p:nvPr/>
        </p:nvSpPr>
        <p:spPr>
          <a:xfrm>
            <a:off x="1307592" y="344347"/>
            <a:ext cx="10344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1368AA"/>
                </a:solidFill>
                <a:cs typeface="Times New Roman" panose="02020603050405020304" pitchFamily="18" charset="0"/>
              </a:rPr>
              <a:t>THẾ GIỚI SAU CHIẾN TRANH LẠNH</a:t>
            </a:r>
            <a:endParaRPr lang="en-US" sz="2800" b="1" dirty="0">
              <a:solidFill>
                <a:srgbClr val="1368AA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0750A-7B6E-446E-8757-7CDA0C9E1327}"/>
              </a:ext>
            </a:extLst>
          </p:cNvPr>
          <p:cNvSpPr/>
          <p:nvPr/>
        </p:nvSpPr>
        <p:spPr>
          <a:xfrm>
            <a:off x="425196" y="182880"/>
            <a:ext cx="813816" cy="813816"/>
          </a:xfrm>
          <a:prstGeom prst="ellipse">
            <a:avLst/>
          </a:prstGeom>
          <a:solidFill>
            <a:srgbClr val="033270"/>
          </a:solidFill>
          <a:ln w="57150">
            <a:solidFill>
              <a:srgbClr val="F26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bg1"/>
                </a:solidFill>
              </a:rPr>
              <a:t>III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A8223-49A5-4FC8-B424-9AA10176AA1B}"/>
              </a:ext>
            </a:extLst>
          </p:cNvPr>
          <p:cNvSpPr/>
          <p:nvPr/>
        </p:nvSpPr>
        <p:spPr>
          <a:xfrm>
            <a:off x="1127760" y="841679"/>
            <a:ext cx="10444480" cy="45719"/>
          </a:xfrm>
          <a:prstGeom prst="rect">
            <a:avLst/>
          </a:prstGeom>
          <a:solidFill>
            <a:srgbClr val="F26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10">
            <a:extLst>
              <a:ext uri="{FF2B5EF4-FFF2-40B4-BE49-F238E27FC236}">
                <a16:creationId xmlns:a16="http://schemas.microsoft.com/office/drawing/2014/main" id="{6D4136B1-EC62-4FB0-A6E7-54D2AC5047B0}"/>
              </a:ext>
            </a:extLst>
          </p:cNvPr>
          <p:cNvSpPr/>
          <p:nvPr/>
        </p:nvSpPr>
        <p:spPr>
          <a:xfrm>
            <a:off x="1451558" y="1305531"/>
            <a:ext cx="4480560" cy="1000244"/>
          </a:xfrm>
          <a:prstGeom prst="round2SameRect">
            <a:avLst/>
          </a:prstGeom>
          <a:solidFill>
            <a:srgbClr val="BBE0E3">
              <a:lumMod val="9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THẾ GIỚI SAU “ CHIẾN TRANH LẠNH”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5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36">
        <p:fade/>
      </p:transition>
    </mc:Choice>
    <mc:Fallback xmlns="">
      <p:transition spd="med" advTm="14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1">
            <a:extLst>
              <a:ext uri="{FF2B5EF4-FFF2-40B4-BE49-F238E27FC236}">
                <a16:creationId xmlns:a16="http://schemas.microsoft.com/office/drawing/2014/main" id="{2284BDE9-818F-414E-8E5C-175186F141DC}"/>
              </a:ext>
            </a:extLst>
          </p:cNvPr>
          <p:cNvSpPr txBox="1"/>
          <p:nvPr/>
        </p:nvSpPr>
        <p:spPr>
          <a:xfrm>
            <a:off x="489436" y="460331"/>
            <a:ext cx="3315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CB1B1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NỘI DUNG BÀI HỌC</a:t>
            </a:r>
            <a:endParaRPr lang="en-US" sz="4000">
              <a:solidFill>
                <a:srgbClr val="CB1B1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5F38FE-68D3-4486-8156-B14018A7D31D}"/>
              </a:ext>
            </a:extLst>
          </p:cNvPr>
          <p:cNvGrpSpPr/>
          <p:nvPr/>
        </p:nvGrpSpPr>
        <p:grpSpPr>
          <a:xfrm>
            <a:off x="4739123" y="1075720"/>
            <a:ext cx="6344859" cy="1432126"/>
            <a:chOff x="5673522" y="1045240"/>
            <a:chExt cx="6344859" cy="143212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B4965734-5706-48F7-A7B5-B4B744628469}"/>
                </a:ext>
              </a:extLst>
            </p:cNvPr>
            <p:cNvSpPr/>
            <p:nvPr/>
          </p:nvSpPr>
          <p:spPr>
            <a:xfrm>
              <a:off x="6095999" y="1045240"/>
              <a:ext cx="5922382" cy="1432126"/>
            </a:xfrm>
            <a:prstGeom prst="roundRect">
              <a:avLst>
                <a:gd name="adj" fmla="val 11559"/>
              </a:avLst>
            </a:prstGeom>
            <a:solidFill>
              <a:srgbClr val="4091C9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04813"/>
              <a:r>
                <a:rPr lang="vi-VN" sz="2800" dirty="0">
                  <a:solidFill>
                    <a:schemeClr val="bg1"/>
                  </a:solidFill>
                </a:rPr>
                <a:t>M</a:t>
              </a:r>
              <a:r>
                <a:rPr lang="en-US" sz="2800" dirty="0" err="1">
                  <a:solidFill>
                    <a:schemeClr val="bg1"/>
                  </a:solidFill>
                </a:rPr>
                <a:t>âu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thuẫn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vi-VN" sz="2800" dirty="0">
                  <a:solidFill>
                    <a:schemeClr val="bg1"/>
                  </a:solidFill>
                </a:rPr>
                <a:t>Đ</a:t>
              </a:r>
              <a:r>
                <a:rPr lang="en-US" sz="2800" dirty="0" err="1">
                  <a:solidFill>
                    <a:schemeClr val="bg1"/>
                  </a:solidFill>
                </a:rPr>
                <a:t>ông</a:t>
              </a:r>
              <a:r>
                <a:rPr lang="en-US" sz="2800" dirty="0">
                  <a:solidFill>
                    <a:schemeClr val="bg1"/>
                  </a:solidFill>
                </a:rPr>
                <a:t> – </a:t>
              </a:r>
              <a:r>
                <a:rPr lang="vi-VN" sz="2800" dirty="0">
                  <a:solidFill>
                    <a:schemeClr val="bg1"/>
                  </a:solidFill>
                </a:rPr>
                <a:t>T</a:t>
              </a:r>
              <a:r>
                <a:rPr lang="en-US" sz="2800" dirty="0" err="1">
                  <a:solidFill>
                    <a:schemeClr val="bg1"/>
                  </a:solidFill>
                </a:rPr>
                <a:t>ây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và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sự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khởi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đầu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chiến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tranh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lạnh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D57D4F-F345-45ED-81CA-7A93B028F7CE}"/>
                </a:ext>
              </a:extLst>
            </p:cNvPr>
            <p:cNvSpPr/>
            <p:nvPr/>
          </p:nvSpPr>
          <p:spPr>
            <a:xfrm>
              <a:off x="5673522" y="1363927"/>
              <a:ext cx="844952" cy="844952"/>
            </a:xfrm>
            <a:prstGeom prst="ellipse">
              <a:avLst/>
            </a:prstGeom>
            <a:solidFill>
              <a:srgbClr val="CB1B1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bg1"/>
                  </a:solidFill>
                </a:rPr>
                <a:t>1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BACA4C-8113-4745-8574-04F45DD8003A}"/>
              </a:ext>
            </a:extLst>
          </p:cNvPr>
          <p:cNvGrpSpPr/>
          <p:nvPr/>
        </p:nvGrpSpPr>
        <p:grpSpPr>
          <a:xfrm>
            <a:off x="4739123" y="2743417"/>
            <a:ext cx="6344859" cy="1432126"/>
            <a:chOff x="5673522" y="2712937"/>
            <a:chExt cx="6344859" cy="1432126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01339988-0695-497C-A77C-B63DCA5585EE}"/>
                </a:ext>
              </a:extLst>
            </p:cNvPr>
            <p:cNvSpPr/>
            <p:nvPr/>
          </p:nvSpPr>
          <p:spPr>
            <a:xfrm>
              <a:off x="6095999" y="2712937"/>
              <a:ext cx="5922382" cy="1432126"/>
            </a:xfrm>
            <a:prstGeom prst="roundRect">
              <a:avLst>
                <a:gd name="adj" fmla="val 9005"/>
              </a:avLst>
            </a:prstGeom>
            <a:solidFill>
              <a:srgbClr val="1368AA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04813"/>
              <a:r>
                <a:rPr lang="en-US" sz="2800">
                  <a:solidFill>
                    <a:schemeClr val="bg1"/>
                  </a:solidFill>
                </a:rPr>
                <a:t>Xu thế hòa hoãn đông – tây và chiến tranh lạnh chấm dứt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42E80C-E76E-477D-9D14-B1A532B40A33}"/>
                </a:ext>
              </a:extLst>
            </p:cNvPr>
            <p:cNvSpPr/>
            <p:nvPr/>
          </p:nvSpPr>
          <p:spPr>
            <a:xfrm>
              <a:off x="5673522" y="2996940"/>
              <a:ext cx="844952" cy="844952"/>
            </a:xfrm>
            <a:prstGeom prst="ellipse">
              <a:avLst/>
            </a:prstGeom>
            <a:solidFill>
              <a:srgbClr val="CB1B1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bg1"/>
                  </a:solidFill>
                </a:rPr>
                <a:t>2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355B42-2DFE-4AD1-9F45-D2C36FC06FA3}"/>
              </a:ext>
            </a:extLst>
          </p:cNvPr>
          <p:cNvGrpSpPr/>
          <p:nvPr/>
        </p:nvGrpSpPr>
        <p:grpSpPr>
          <a:xfrm>
            <a:off x="4739123" y="4411114"/>
            <a:ext cx="6344858" cy="1432126"/>
            <a:chOff x="5673522" y="4380634"/>
            <a:chExt cx="6344858" cy="1432126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1CC8CA84-DCD3-456B-9A53-FFAFA3046E55}"/>
                </a:ext>
              </a:extLst>
            </p:cNvPr>
            <p:cNvSpPr/>
            <p:nvPr/>
          </p:nvSpPr>
          <p:spPr>
            <a:xfrm>
              <a:off x="6095998" y="4380634"/>
              <a:ext cx="5922382" cy="1432126"/>
            </a:xfrm>
            <a:prstGeom prst="roundRect">
              <a:avLst>
                <a:gd name="adj" fmla="val 10282"/>
              </a:avLst>
            </a:prstGeom>
            <a:solidFill>
              <a:srgbClr val="03327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04813"/>
              <a:r>
                <a:rPr lang="en-US" sz="2800">
                  <a:solidFill>
                    <a:schemeClr val="bg1"/>
                  </a:solidFill>
                </a:rPr>
                <a:t>Thế giới sau chiến tranh lạnh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143F83-2CB5-4D68-9082-8DAD00C12DAB}"/>
                </a:ext>
              </a:extLst>
            </p:cNvPr>
            <p:cNvSpPr/>
            <p:nvPr/>
          </p:nvSpPr>
          <p:spPr>
            <a:xfrm>
              <a:off x="5673522" y="4674221"/>
              <a:ext cx="844952" cy="844952"/>
            </a:xfrm>
            <a:prstGeom prst="ellipse">
              <a:avLst/>
            </a:prstGeom>
            <a:solidFill>
              <a:srgbClr val="CB1B1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bg1"/>
                  </a:solidFill>
                </a:rPr>
                <a:t>3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F46F07-2E84-4F8B-A638-FCFCE54DC3C8}"/>
              </a:ext>
            </a:extLst>
          </p:cNvPr>
          <p:cNvSpPr/>
          <p:nvPr/>
        </p:nvSpPr>
        <p:spPr>
          <a:xfrm>
            <a:off x="0" y="6458673"/>
            <a:ext cx="12192000" cy="39932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35748"/>
      </p:ext>
    </p:extLst>
  </p:cSld>
  <p:clrMapOvr>
    <a:masterClrMapping/>
  </p:clrMapOvr>
  <p:transition spd="slow" advTm="17451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0000" fill="hold" nodeType="withEffect" p14:presetBounceEnd="2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10000" fill="hold" nodeType="withEffect" p14:presetBounceEnd="2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1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FB808B-F5BB-4F82-A863-9155F985DA58}"/>
              </a:ext>
            </a:extLst>
          </p:cNvPr>
          <p:cNvSpPr/>
          <p:nvPr/>
        </p:nvSpPr>
        <p:spPr>
          <a:xfrm rot="21310297">
            <a:off x="1698186" y="864364"/>
            <a:ext cx="8897112" cy="4892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05971-7B10-48B7-85A0-1E3FB87B4363}"/>
              </a:ext>
            </a:extLst>
          </p:cNvPr>
          <p:cNvSpPr/>
          <p:nvPr/>
        </p:nvSpPr>
        <p:spPr>
          <a:xfrm rot="297259">
            <a:off x="1647444" y="962902"/>
            <a:ext cx="8897112" cy="4892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op 10 quoc gia bat on nhat the gioi, Syria tiep tuc dung dau">
            <a:extLst>
              <a:ext uri="{FF2B5EF4-FFF2-40B4-BE49-F238E27FC236}">
                <a16:creationId xmlns:a16="http://schemas.microsoft.com/office/drawing/2014/main" id="{09567538-83B5-494D-AD7E-1AC3CFED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22" y="735834"/>
            <a:ext cx="7254240" cy="54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92665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1">
            <a:extLst>
              <a:ext uri="{FF2B5EF4-FFF2-40B4-BE49-F238E27FC236}">
                <a16:creationId xmlns:a16="http://schemas.microsoft.com/office/drawing/2014/main" id="{FFF1331B-D733-4B79-84F9-AD9B1A42D37C}"/>
              </a:ext>
            </a:extLst>
          </p:cNvPr>
          <p:cNvSpPr txBox="1"/>
          <p:nvPr/>
        </p:nvSpPr>
        <p:spPr>
          <a:xfrm>
            <a:off x="1307592" y="344347"/>
            <a:ext cx="10344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1368AA"/>
                </a:solidFill>
                <a:cs typeface="Times New Roman" panose="02020603050405020304" pitchFamily="18" charset="0"/>
              </a:rPr>
              <a:t>THẾ GIỚI SAU CHIẾN TRANH LẠNH</a:t>
            </a:r>
            <a:endParaRPr lang="en-US" sz="2800" b="1" dirty="0">
              <a:solidFill>
                <a:srgbClr val="1368AA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0750A-7B6E-446E-8757-7CDA0C9E1327}"/>
              </a:ext>
            </a:extLst>
          </p:cNvPr>
          <p:cNvSpPr/>
          <p:nvPr/>
        </p:nvSpPr>
        <p:spPr>
          <a:xfrm>
            <a:off x="425196" y="182880"/>
            <a:ext cx="813816" cy="813816"/>
          </a:xfrm>
          <a:prstGeom prst="ellipse">
            <a:avLst/>
          </a:prstGeom>
          <a:solidFill>
            <a:srgbClr val="033270"/>
          </a:solidFill>
          <a:ln w="57150">
            <a:solidFill>
              <a:srgbClr val="F26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bg1"/>
                </a:solidFill>
              </a:rPr>
              <a:t>III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A8223-49A5-4FC8-B424-9AA10176AA1B}"/>
              </a:ext>
            </a:extLst>
          </p:cNvPr>
          <p:cNvSpPr/>
          <p:nvPr/>
        </p:nvSpPr>
        <p:spPr>
          <a:xfrm>
            <a:off x="1127760" y="841679"/>
            <a:ext cx="10444480" cy="45719"/>
          </a:xfrm>
          <a:prstGeom prst="rect">
            <a:avLst/>
          </a:prstGeom>
          <a:solidFill>
            <a:srgbClr val="F26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10">
            <a:extLst>
              <a:ext uri="{FF2B5EF4-FFF2-40B4-BE49-F238E27FC236}">
                <a16:creationId xmlns:a16="http://schemas.microsoft.com/office/drawing/2014/main" id="{6D4136B1-EC62-4FB0-A6E7-54D2AC5047B0}"/>
              </a:ext>
            </a:extLst>
          </p:cNvPr>
          <p:cNvSpPr/>
          <p:nvPr/>
        </p:nvSpPr>
        <p:spPr>
          <a:xfrm>
            <a:off x="1451558" y="1305531"/>
            <a:ext cx="4480560" cy="1000244"/>
          </a:xfrm>
          <a:prstGeom prst="round2SameRect">
            <a:avLst/>
          </a:prstGeom>
          <a:solidFill>
            <a:srgbClr val="BBE0E3">
              <a:lumMod val="9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THẾ GIỚI SAU “ CHIẾN TRANH LẠNH”</a:t>
            </a:r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9B362596-E876-4B8E-BC04-FA22D78DEE0E}"/>
              </a:ext>
            </a:extLst>
          </p:cNvPr>
          <p:cNvSpPr/>
          <p:nvPr/>
        </p:nvSpPr>
        <p:spPr>
          <a:xfrm>
            <a:off x="6502526" y="1309972"/>
            <a:ext cx="4480560" cy="1000244"/>
          </a:xfrm>
          <a:prstGeom prst="round2SameRect">
            <a:avLst/>
          </a:prstGeom>
          <a:solidFill>
            <a:srgbClr val="BBE0E3">
              <a:lumMod val="9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XU THẾ PHÁT TRIỂN CỦA TG SAU CT LẠNH</a:t>
            </a:r>
          </a:p>
        </p:txBody>
      </p:sp>
      <p:sp>
        <p:nvSpPr>
          <p:cNvPr id="24" name="Text Box 57">
            <a:extLst>
              <a:ext uri="{FF2B5EF4-FFF2-40B4-BE49-F238E27FC236}">
                <a16:creationId xmlns:a16="http://schemas.microsoft.com/office/drawing/2014/main" id="{10D58DA3-81EC-4B5C-B13A-A783FF15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558" y="2908021"/>
            <a:ext cx="4480560" cy="1815882"/>
          </a:xfrm>
          <a:prstGeom prst="rect">
            <a:avLst/>
          </a:prstGeom>
          <a:solidFill>
            <a:srgbClr val="BBE0E3">
              <a:lumMod val="5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2.Điều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chỉnh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theo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chiến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lược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tập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trung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vào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phát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triển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kinh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800" kern="0" dirty="0" err="1">
                <a:solidFill>
                  <a:srgbClr val="FFFFFF"/>
                </a:solidFill>
                <a:latin typeface="+mn-lt"/>
              </a:rPr>
              <a:t>tế</a:t>
            </a:r>
            <a:r>
              <a:rPr lang="en-US" altLang="en-US" sz="2800" kern="0" dirty="0">
                <a:solidFill>
                  <a:srgbClr val="FFFFFF"/>
                </a:solidFill>
                <a:latin typeface="+mn-lt"/>
              </a:rPr>
              <a:t> .</a:t>
            </a:r>
          </a:p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 Box 58">
            <a:extLst>
              <a:ext uri="{FF2B5EF4-FFF2-40B4-BE49-F238E27FC236}">
                <a16:creationId xmlns:a16="http://schemas.microsoft.com/office/drawing/2014/main" id="{B3280A1B-7FBB-4191-A0AB-A5682235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558" y="4859971"/>
            <a:ext cx="4480560" cy="1384995"/>
          </a:xfrm>
          <a:prstGeom prst="rect">
            <a:avLst/>
          </a:prstGeom>
          <a:solidFill>
            <a:srgbClr val="BBE0E3">
              <a:lumMod val="50000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3.Mĩ ra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sức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thiết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lập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trật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tự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một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cực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nhưng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không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dễ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thục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thtt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Box 59">
            <a:extLst>
              <a:ext uri="{FF2B5EF4-FFF2-40B4-BE49-F238E27FC236}">
                <a16:creationId xmlns:a16="http://schemas.microsoft.com/office/drawing/2014/main" id="{E77E68EC-73FC-487D-8DC4-F942609E4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558" y="2314423"/>
            <a:ext cx="4480560" cy="523220"/>
          </a:xfrm>
          <a:prstGeom prst="rect">
            <a:avLst/>
          </a:prstGeom>
          <a:solidFill>
            <a:srgbClr val="BBE0E3">
              <a:lumMod val="50000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1.Xu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thế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đa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dirty="0" err="1">
                <a:solidFill>
                  <a:srgbClr val="FFFFFF"/>
                </a:solidFill>
                <a:latin typeface="+mn-lt"/>
              </a:rPr>
              <a:t>cực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Box 116">
            <a:extLst>
              <a:ext uri="{FF2B5EF4-FFF2-40B4-BE49-F238E27FC236}">
                <a16:creationId xmlns:a16="http://schemas.microsoft.com/office/drawing/2014/main" id="{B0088D1E-B54E-4FF6-A867-8C7C8E4A0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526" y="2314423"/>
            <a:ext cx="4480560" cy="1434618"/>
          </a:xfrm>
          <a:prstGeom prst="rect">
            <a:avLst/>
          </a:prstGeom>
          <a:solidFill>
            <a:srgbClr val="BBE0E3">
              <a:lumMod val="50000"/>
            </a:srgbClr>
          </a:solidFill>
          <a:ln>
            <a:noFill/>
          </a:ln>
        </p:spPr>
        <p:txBody>
          <a:bodyPr wrap="square">
            <a:no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4.Hòa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bình</a:t>
            </a:r>
            <a:r>
              <a:rPr lang="en-US" altLang="en-US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được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củng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cố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nhưng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nơi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vẫn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còn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nội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chiến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,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xung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đột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quân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kern="0" noProof="0" dirty="0" err="1">
                <a:solidFill>
                  <a:srgbClr val="FFFFFF"/>
                </a:solidFill>
                <a:latin typeface="+mn-lt"/>
              </a:rPr>
              <a:t>sự</a:t>
            </a:r>
            <a:r>
              <a:rPr lang="en-US" altLang="en-US" kern="0" noProof="0" dirty="0">
                <a:solidFill>
                  <a:srgbClr val="FFFFFF"/>
                </a:solidFill>
                <a:latin typeface="+mn-lt"/>
              </a:rPr>
              <a:t> ..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Box 118">
            <a:extLst>
              <a:ext uri="{FF2B5EF4-FFF2-40B4-BE49-F238E27FC236}">
                <a16:creationId xmlns:a16="http://schemas.microsoft.com/office/drawing/2014/main" id="{D750802A-8558-43EC-AEA7-589E34BFA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526" y="4200683"/>
            <a:ext cx="4480560" cy="523220"/>
          </a:xfrm>
          <a:prstGeom prst="rect">
            <a:avLst/>
          </a:prstGeom>
          <a:solidFill>
            <a:srgbClr val="BBE0E3">
              <a:lumMod val="50000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 Xu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thế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toàn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hóa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2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36">
        <p:fade/>
      </p:transition>
    </mc:Choice>
    <mc:Fallback xmlns="">
      <p:transition spd="med" advTm="14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1">
            <a:extLst>
              <a:ext uri="{FF2B5EF4-FFF2-40B4-BE49-F238E27FC236}">
                <a16:creationId xmlns:a16="http://schemas.microsoft.com/office/drawing/2014/main" id="{FFF1331B-D733-4B79-84F9-AD9B1A42D37C}"/>
              </a:ext>
            </a:extLst>
          </p:cNvPr>
          <p:cNvSpPr txBox="1"/>
          <p:nvPr/>
        </p:nvSpPr>
        <p:spPr>
          <a:xfrm>
            <a:off x="1307592" y="344347"/>
            <a:ext cx="10344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1368AA"/>
                </a:solidFill>
                <a:cs typeface="Times New Roman" panose="02020603050405020304" pitchFamily="18" charset="0"/>
              </a:rPr>
              <a:t>MÂU THUẪN ĐÔNG – TÂY VÀ SỰ KHỞI ĐẦU CỦA CHIẾN TRANH LẠNH</a:t>
            </a:r>
            <a:endParaRPr lang="en-US" sz="2800" b="1" dirty="0">
              <a:solidFill>
                <a:srgbClr val="1368AA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0750A-7B6E-446E-8757-7CDA0C9E1327}"/>
              </a:ext>
            </a:extLst>
          </p:cNvPr>
          <p:cNvSpPr/>
          <p:nvPr/>
        </p:nvSpPr>
        <p:spPr>
          <a:xfrm>
            <a:off x="425196" y="182880"/>
            <a:ext cx="813816" cy="813816"/>
          </a:xfrm>
          <a:prstGeom prst="ellipse">
            <a:avLst/>
          </a:prstGeom>
          <a:solidFill>
            <a:srgbClr val="033270"/>
          </a:solidFill>
          <a:ln w="57150">
            <a:solidFill>
              <a:srgbClr val="F26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bg1"/>
                </a:solidFill>
              </a:rPr>
              <a:t>I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91D6B9B-7788-4E81-9D56-2BAC6CD869F4}"/>
              </a:ext>
            </a:extLst>
          </p:cNvPr>
          <p:cNvSpPr/>
          <p:nvPr/>
        </p:nvSpPr>
        <p:spPr>
          <a:xfrm>
            <a:off x="6053020" y="1530533"/>
            <a:ext cx="4946674" cy="2286000"/>
          </a:xfrm>
          <a:prstGeom prst="wedgeRoundRectCallout">
            <a:avLst>
              <a:gd name="adj1" fmla="val 1583"/>
              <a:gd name="adj2" fmla="val 81234"/>
              <a:gd name="adj3" fmla="val 16667"/>
            </a:avLst>
          </a:prstGeom>
          <a:noFill/>
          <a:ln w="38100">
            <a:solidFill>
              <a:srgbClr val="3F7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–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Xô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27C07F-94FF-4FFB-9E5E-03238C3FC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511" y="624191"/>
            <a:ext cx="2102639" cy="157697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90DE762-C7F2-46BC-B234-8B11B1CB9804}"/>
              </a:ext>
            </a:extLst>
          </p:cNvPr>
          <p:cNvSpPr/>
          <p:nvPr/>
        </p:nvSpPr>
        <p:spPr>
          <a:xfrm>
            <a:off x="992651" y="1523923"/>
            <a:ext cx="5306549" cy="2286000"/>
          </a:xfrm>
          <a:prstGeom prst="wedgeRoundRectCallout">
            <a:avLst>
              <a:gd name="adj1" fmla="val -2471"/>
              <a:gd name="adj2" fmla="val 72278"/>
              <a:gd name="adj3" fmla="val 16667"/>
            </a:avLst>
          </a:prstGeom>
          <a:noFill/>
          <a:ln w="38100">
            <a:solidFill>
              <a:srgbClr val="3F7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khái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368AA"/>
                </a:solidFill>
                <a:cs typeface="Times New Roman" panose="02020603050405020304" pitchFamily="18" charset="0"/>
              </a:rPr>
              <a:t>niệm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–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Tây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1368AA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A8223-49A5-4FC8-B424-9AA10176AA1B}"/>
              </a:ext>
            </a:extLst>
          </p:cNvPr>
          <p:cNvSpPr/>
          <p:nvPr/>
        </p:nvSpPr>
        <p:spPr>
          <a:xfrm>
            <a:off x="1127760" y="841679"/>
            <a:ext cx="10444480" cy="45719"/>
          </a:xfrm>
          <a:prstGeom prst="rect">
            <a:avLst/>
          </a:prstGeom>
          <a:solidFill>
            <a:srgbClr val="F26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C70D67-A643-4762-B85E-89904B7FACD7}"/>
              </a:ext>
            </a:extLst>
          </p:cNvPr>
          <p:cNvSpPr/>
          <p:nvPr/>
        </p:nvSpPr>
        <p:spPr>
          <a:xfrm>
            <a:off x="992651" y="4371873"/>
            <a:ext cx="4282120" cy="553733"/>
          </a:xfrm>
          <a:prstGeom prst="roundRect">
            <a:avLst>
              <a:gd name="adj" fmla="val 4019"/>
            </a:avLst>
          </a:prstGeom>
          <a:solidFill>
            <a:srgbClr val="FF7C80">
              <a:alpha val="4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112D4E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F7551F-9664-43B5-887F-62B47D84A7D1}"/>
              </a:ext>
            </a:extLst>
          </p:cNvPr>
          <p:cNvSpPr/>
          <p:nvPr/>
        </p:nvSpPr>
        <p:spPr>
          <a:xfrm>
            <a:off x="5443169" y="4663166"/>
            <a:ext cx="6467317" cy="1679170"/>
          </a:xfrm>
          <a:prstGeom prst="roundRect">
            <a:avLst>
              <a:gd name="adj" fmla="val 4019"/>
            </a:avLst>
          </a:prstGeom>
          <a:solidFill>
            <a:srgbClr val="FF7C80">
              <a:alpha val="4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ừ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minh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xít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Mĩ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–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Xô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nhanh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chóng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chuyển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en-US" sz="2800" b="1" kern="0" dirty="0">
                <a:solidFill>
                  <a:srgbClr val="112D4E"/>
                </a:solidFill>
                <a:cs typeface="Times New Roman" panose="02020603050405020304" pitchFamily="18" charset="0"/>
              </a:rPr>
              <a:t>…..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112D4E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5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844">
        <p:fade/>
      </p:transition>
    </mc:Choice>
    <mc:Fallback xmlns="">
      <p:transition spd="med" advTm="87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8" grpId="1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uộc đụng độ trên không nảy lửa Mỹ và Liên Xô năm 1953">
            <a:extLst>
              <a:ext uri="{FF2B5EF4-FFF2-40B4-BE49-F238E27FC236}">
                <a16:creationId xmlns:a16="http://schemas.microsoft.com/office/drawing/2014/main" id="{0C157DFF-9597-4ECD-9ED5-77EF4A69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9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4BA016-4F34-42CC-BB37-2BE547F12240}"/>
              </a:ext>
            </a:extLst>
          </p:cNvPr>
          <p:cNvGrpSpPr/>
          <p:nvPr/>
        </p:nvGrpSpPr>
        <p:grpSpPr>
          <a:xfrm>
            <a:off x="261929" y="2052941"/>
            <a:ext cx="4815840" cy="3900819"/>
            <a:chOff x="1044398" y="1896131"/>
            <a:chExt cx="4815840" cy="39008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FD66115-F6A5-4D0B-B5A2-8F079C8C2C20}"/>
                </a:ext>
              </a:extLst>
            </p:cNvPr>
            <p:cNvSpPr/>
            <p:nvPr/>
          </p:nvSpPr>
          <p:spPr>
            <a:xfrm>
              <a:off x="1044398" y="2583716"/>
              <a:ext cx="4815840" cy="3213234"/>
            </a:xfrm>
            <a:prstGeom prst="roundRect">
              <a:avLst>
                <a:gd name="adj" fmla="val 4019"/>
              </a:avLst>
            </a:prstGeom>
            <a:solidFill>
              <a:srgbClr val="FF7C80">
                <a:alpha val="44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b"/>
            <a:lstStyle/>
            <a:p>
              <a:pPr marL="0" marR="0" lvl="0" indent="0" algn="just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Flag USSR Icons PNG - Free PNG and Icons Downloads">
              <a:extLst>
                <a:ext uri="{FF2B5EF4-FFF2-40B4-BE49-F238E27FC236}">
                  <a16:creationId xmlns:a16="http://schemas.microsoft.com/office/drawing/2014/main" id="{4D88955C-7E0E-4ADA-97E4-EC73100375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4825" r="17186" b="5666"/>
            <a:stretch/>
          </p:blipFill>
          <p:spPr bwMode="auto">
            <a:xfrm>
              <a:off x="2803201" y="1896131"/>
              <a:ext cx="1298233" cy="129823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87B28F-DE7B-4F97-8D5E-71BCBE515520}"/>
              </a:ext>
            </a:extLst>
          </p:cNvPr>
          <p:cNvGrpSpPr/>
          <p:nvPr/>
        </p:nvGrpSpPr>
        <p:grpSpPr>
          <a:xfrm>
            <a:off x="7014754" y="1985554"/>
            <a:ext cx="4929296" cy="3920703"/>
            <a:chOff x="6704921" y="1939943"/>
            <a:chExt cx="4818888" cy="38533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FC2B164-1217-444F-8934-6CB91E8C9F4B}"/>
                </a:ext>
              </a:extLst>
            </p:cNvPr>
            <p:cNvSpPr/>
            <p:nvPr/>
          </p:nvSpPr>
          <p:spPr>
            <a:xfrm>
              <a:off x="6704921" y="2583715"/>
              <a:ext cx="4818888" cy="3209544"/>
            </a:xfrm>
            <a:prstGeom prst="roundRect">
              <a:avLst>
                <a:gd name="adj" fmla="val 3688"/>
              </a:avLst>
            </a:prstGeom>
            <a:solidFill>
              <a:srgbClr val="3F72AF">
                <a:alpha val="44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b"/>
            <a:lstStyle/>
            <a:p>
              <a:pPr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American-flag-icon | Hướng dẫn Bảo hiểm Nhân thọ Hoa Kỳ">
              <a:extLst>
                <a:ext uri="{FF2B5EF4-FFF2-40B4-BE49-F238E27FC236}">
                  <a16:creationId xmlns:a16="http://schemas.microsoft.com/office/drawing/2014/main" id="{AA8B3CBB-8566-4F7A-A9B0-A631E5CAC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" r="1565"/>
            <a:stretch/>
          </p:blipFill>
          <p:spPr bwMode="auto">
            <a:xfrm>
              <a:off x="8463725" y="1939943"/>
              <a:ext cx="1298233" cy="129823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D7445DB-3741-46B4-B66E-08536AD8F460}"/>
              </a:ext>
            </a:extLst>
          </p:cNvPr>
          <p:cNvSpPr/>
          <p:nvPr/>
        </p:nvSpPr>
        <p:spPr>
          <a:xfrm>
            <a:off x="2212693" y="733605"/>
            <a:ext cx="7766612" cy="1298233"/>
          </a:xfrm>
          <a:prstGeom prst="roundRect">
            <a:avLst>
              <a:gd name="adj" fmla="val 13446"/>
            </a:avLst>
          </a:prstGeom>
          <a:solidFill>
            <a:srgbClr val="3F7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Sự đối </a:t>
            </a:r>
            <a:r>
              <a:rPr 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đầu về mục tiêu và chiến </a:t>
            </a:r>
            <a:r>
              <a:rPr lang="en-US" sz="2800" b="1">
                <a:solidFill>
                  <a:srgbClr val="FFFF00"/>
                </a:solidFill>
                <a:cs typeface="Times New Roman" panose="02020603050405020304" pitchFamily="18" charset="0"/>
              </a:rPr>
              <a:t>lược </a:t>
            </a:r>
            <a:endParaRPr lang="vi-VN" sz="28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cs typeface="Times New Roman" panose="02020603050405020304" pitchFamily="18" charset="0"/>
              </a:rPr>
              <a:t>giữa </a:t>
            </a:r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hai siêu cường quốc Mĩ - Xô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34264544-464B-4CCD-88DB-6A3A50770142}"/>
              </a:ext>
            </a:extLst>
          </p:cNvPr>
          <p:cNvSpPr/>
          <p:nvPr/>
        </p:nvSpPr>
        <p:spPr>
          <a:xfrm>
            <a:off x="5147750" y="3776613"/>
            <a:ext cx="1770927" cy="993614"/>
          </a:xfrm>
          <a:prstGeom prst="leftRightArrow">
            <a:avLst/>
          </a:prstGeom>
          <a:gradFill flip="none" rotWithShape="1">
            <a:gsLst>
              <a:gs pos="0">
                <a:srgbClr val="FF7C80"/>
              </a:gs>
              <a:gs pos="100000">
                <a:srgbClr val="3F72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6E3AE-9F98-4A81-B09C-557B394F0E36}"/>
              </a:ext>
            </a:extLst>
          </p:cNvPr>
          <p:cNvSpPr txBox="1"/>
          <p:nvPr/>
        </p:nvSpPr>
        <p:spPr>
          <a:xfrm>
            <a:off x="472353" y="3451478"/>
            <a:ext cx="4394989" cy="228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112D4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Duy trì hòa bình, an ninh thế giới bảo vệ CNXH. Ủng hộ phong trào cách mạng thế giới. 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112D4E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FED1D8-E726-4527-B2C3-399F0E25131B}"/>
              </a:ext>
            </a:extLst>
          </p:cNvPr>
          <p:cNvSpPr txBox="1"/>
          <p:nvPr/>
        </p:nvSpPr>
        <p:spPr>
          <a:xfrm>
            <a:off x="7357203" y="3484876"/>
            <a:ext cx="4458010" cy="228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Ra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sức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phá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Xô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XHCN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đàn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áp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phong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trào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mạng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kern="0" dirty="0" err="1">
                <a:solidFill>
                  <a:srgbClr val="112D4E"/>
                </a:solidFill>
                <a:cs typeface="Times New Roman" panose="02020603050405020304" pitchFamily="18" charset="0"/>
              </a:rPr>
              <a:t>giới</a:t>
            </a:r>
            <a:r>
              <a:rPr lang="en-US" altLang="en-US" sz="2800" kern="0" dirty="0">
                <a:solidFill>
                  <a:srgbClr val="112D4E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5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169">
        <p:fade/>
      </p:transition>
    </mc:Choice>
    <mc:Fallback xmlns="">
      <p:transition spd="med" advTm="58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2C60F9-62E3-4617-BBA6-18F2B50F7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5"/>
          <a:stretch/>
        </p:blipFill>
        <p:spPr>
          <a:xfrm>
            <a:off x="0" y="0"/>
            <a:ext cx="12192000" cy="6849485"/>
          </a:xfrm>
          <a:prstGeom prst="rect">
            <a:avLst/>
          </a:prstGeom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0C8A180-1AB6-4372-9BD5-B8A003734EF8}"/>
              </a:ext>
            </a:extLst>
          </p:cNvPr>
          <p:cNvSpPr/>
          <p:nvPr/>
        </p:nvSpPr>
        <p:spPr>
          <a:xfrm>
            <a:off x="299399" y="1759324"/>
            <a:ext cx="5669280" cy="1847475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noProof="0" dirty="0">
              <a:solidFill>
                <a:prstClr val="black"/>
              </a:solidFill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-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Mâu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thuẫn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bắt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đầu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tham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vọng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bá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chủ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toàn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cầu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noProof="0" dirty="0" err="1">
                <a:solidFill>
                  <a:prstClr val="black"/>
                </a:solidFill>
                <a:cs typeface="Times New Roman" pitchFamily="18" charset="0"/>
              </a:rPr>
              <a:t>Mĩ</a:t>
            </a:r>
            <a:r>
              <a:rPr lang="en-US" sz="2600" noProof="0" dirty="0">
                <a:solidFill>
                  <a:prstClr val="black"/>
                </a:solidFill>
                <a:cs typeface="Times New Roman" pitchFamily="18" charset="0"/>
              </a:rPr>
              <a:t> 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-</a:t>
            </a:r>
            <a:r>
              <a:rPr lang="en-US" sz="2600" dirty="0" err="1">
                <a:solidFill>
                  <a:prstClr val="black"/>
                </a:solidFill>
                <a:cs typeface="Times New Roman" pitchFamily="18" charset="0"/>
              </a:rPr>
              <a:t>Tổng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cs typeface="Times New Roman" pitchFamily="18" charset="0"/>
              </a:rPr>
              <a:t>thống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Truman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1947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công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bố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chính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thức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chống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LX-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khởi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đầu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chiến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tranh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lạnh</a:t>
            </a:r>
            <a:r>
              <a:rPr kumimoji="0" lang="en-US" sz="2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9C8064FF-248C-409E-878B-35DE7E8D2344}"/>
              </a:ext>
            </a:extLst>
          </p:cNvPr>
          <p:cNvSpPr/>
          <p:nvPr/>
        </p:nvSpPr>
        <p:spPr>
          <a:xfrm>
            <a:off x="1330960" y="-255391"/>
            <a:ext cx="9367520" cy="888816"/>
          </a:xfrm>
          <a:prstGeom prst="roundRect">
            <a:avLst>
              <a:gd name="adj" fmla="val 151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 SỰ KIỆN DẪN ĐẾN CHIẾN TRANH LẠNH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CBC6BD-F53A-4B82-B190-49C38903B640}"/>
              </a:ext>
            </a:extLst>
          </p:cNvPr>
          <p:cNvGrpSpPr/>
          <p:nvPr/>
        </p:nvGrpSpPr>
        <p:grpSpPr>
          <a:xfrm>
            <a:off x="299399" y="850225"/>
            <a:ext cx="5669279" cy="888816"/>
            <a:chOff x="299399" y="850225"/>
            <a:chExt cx="5669279" cy="888816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36C5AAB2-879D-47FB-B13B-9432789F7C37}"/>
                </a:ext>
              </a:extLst>
            </p:cNvPr>
            <p:cNvSpPr/>
            <p:nvPr/>
          </p:nvSpPr>
          <p:spPr>
            <a:xfrm>
              <a:off x="299399" y="850225"/>
              <a:ext cx="5669279" cy="888816"/>
            </a:xfrm>
            <a:prstGeom prst="round2Same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0" marR="0" algn="ctr" rtl="0" eaLnBrk="1" fontAlgn="base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0" u="none" strike="noStrike" kern="1200" baseline="0">
                  <a:ln>
                    <a:noFill/>
                  </a:ln>
                  <a:solidFill>
                    <a:schemeClr val="bg1"/>
                  </a:solidFill>
                  <a:effectLst/>
                  <a:cs typeface="Times New Roman" panose="02020603050405020304" pitchFamily="18" charset="0"/>
                </a:rPr>
                <a:t>Hành động của Mĩ </a:t>
              </a:r>
              <a:endParaRPr lang="vi-VN" sz="2800" b="1" i="0" u="none" strike="noStrike" kern="1200" baseline="0">
                <a:ln>
                  <a:noFill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endParaRPr>
            </a:p>
            <a:p>
              <a:pPr marL="914400" marR="0" algn="ctr" rtl="0" eaLnBrk="1" fontAlgn="base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0" u="none" strike="noStrike" kern="1200" baseline="0">
                  <a:ln>
                    <a:noFill/>
                  </a:ln>
                  <a:solidFill>
                    <a:schemeClr val="bg1"/>
                  </a:solidFill>
                  <a:effectLst/>
                  <a:cs typeface="Times New Roman" panose="02020603050405020304" pitchFamily="18" charset="0"/>
                </a:rPr>
                <a:t>và các nước TBCN</a:t>
              </a:r>
              <a:endParaRPr lang="en-US" sz="2800" b="0" i="0" u="none" strike="noStrike">
                <a:solidFill>
                  <a:schemeClr val="bg1"/>
                </a:solidFill>
                <a:effectLst/>
              </a:endParaRPr>
            </a:p>
          </p:txBody>
        </p:sp>
        <p:pic>
          <p:nvPicPr>
            <p:cNvPr id="11" name="Picture 2" descr="American-flag-icon | Hướng dẫn Bảo hiểm Nhân thọ Hoa Kỳ">
              <a:extLst>
                <a:ext uri="{FF2B5EF4-FFF2-40B4-BE49-F238E27FC236}">
                  <a16:creationId xmlns:a16="http://schemas.microsoft.com/office/drawing/2014/main" id="{4B35D64A-2068-4102-88D2-92B71F2C2A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" r="1565"/>
            <a:stretch/>
          </p:blipFill>
          <p:spPr bwMode="auto">
            <a:xfrm>
              <a:off x="1197907" y="957761"/>
              <a:ext cx="673739" cy="67373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657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55">
        <p:fade/>
      </p:transition>
    </mc:Choice>
    <mc:Fallback xmlns="">
      <p:transition spd="med" advTm="16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3B9AAE7-1E74-483A-9B25-59DDE15DA86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00200" y="6053328"/>
            <a:ext cx="9067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Thông điệp của tổng thống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Mĩ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Truman tại Quốc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12-3-1947)</a:t>
            </a:r>
            <a:endParaRPr lang="vi-VN" altLang="en-US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B1564-E246-4DD4-A430-513587C6928D}"/>
              </a:ext>
            </a:extLst>
          </p:cNvPr>
          <p:cNvSpPr/>
          <p:nvPr/>
        </p:nvSpPr>
        <p:spPr>
          <a:xfrm rot="21310297">
            <a:off x="1647443" y="579884"/>
            <a:ext cx="8897112" cy="4892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821E4-B084-4A48-BCE7-DDA880774F6A}"/>
              </a:ext>
            </a:extLst>
          </p:cNvPr>
          <p:cNvSpPr/>
          <p:nvPr/>
        </p:nvSpPr>
        <p:spPr>
          <a:xfrm rot="297259">
            <a:off x="1596701" y="678422"/>
            <a:ext cx="8897112" cy="4892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800x800_Truman_doctr.jpg">
            <a:extLst>
              <a:ext uri="{FF2B5EF4-FFF2-40B4-BE49-F238E27FC236}">
                <a16:creationId xmlns:a16="http://schemas.microsoft.com/office/drawing/2014/main" id="{D7A353D9-6829-4D8D-938A-0AFFD55A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69798"/>
            <a:ext cx="86868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256">
        <p:fade/>
      </p:transition>
    </mc:Choice>
    <mc:Fallback xmlns="">
      <p:transition spd="med" advTm="32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A223D81-813C-4380-9651-E3B4DF075F0A}"/>
              </a:ext>
            </a:extLst>
          </p:cNvPr>
          <p:cNvGrpSpPr/>
          <p:nvPr/>
        </p:nvGrpSpPr>
        <p:grpSpPr>
          <a:xfrm>
            <a:off x="1053116" y="514351"/>
            <a:ext cx="4608513" cy="5565111"/>
            <a:chOff x="1053116" y="514351"/>
            <a:chExt cx="4608513" cy="5565111"/>
          </a:xfrm>
        </p:grpSpPr>
        <p:pic>
          <p:nvPicPr>
            <p:cNvPr id="2" name="Picture 11" descr="George_Catlett_Marshall,_general_of_the_US_army.jpg">
              <a:extLst>
                <a:ext uri="{FF2B5EF4-FFF2-40B4-BE49-F238E27FC236}">
                  <a16:creationId xmlns:a16="http://schemas.microsoft.com/office/drawing/2014/main" id="{3D7CC047-F48F-47D2-A500-B7732013C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16" y="514351"/>
              <a:ext cx="4608513" cy="48341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C0678E-5316-4963-87F1-4F99A476858B}"/>
                </a:ext>
              </a:extLst>
            </p:cNvPr>
            <p:cNvSpPr txBox="1"/>
            <p:nvPr/>
          </p:nvSpPr>
          <p:spPr>
            <a:xfrm>
              <a:off x="1053116" y="5556242"/>
              <a:ext cx="4608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12D4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Ngoại trưởng Mác-san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EBFA0F-CEF2-4680-94B7-CD06DBD5AC5A}"/>
              </a:ext>
            </a:extLst>
          </p:cNvPr>
          <p:cNvGrpSpPr/>
          <p:nvPr/>
        </p:nvGrpSpPr>
        <p:grpSpPr>
          <a:xfrm>
            <a:off x="6986016" y="514350"/>
            <a:ext cx="4343401" cy="5565112"/>
            <a:chOff x="6986016" y="514350"/>
            <a:chExt cx="4343401" cy="5565112"/>
          </a:xfrm>
        </p:grpSpPr>
        <p:pic>
          <p:nvPicPr>
            <p:cNvPr id="3" name="Picture 2" descr="454px-Marshall_Plan.svg.png">
              <a:extLst>
                <a:ext uri="{FF2B5EF4-FFF2-40B4-BE49-F238E27FC236}">
                  <a16:creationId xmlns:a16="http://schemas.microsoft.com/office/drawing/2014/main" id="{FCA197C4-C078-4953-BBC7-B1BE7B3F1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016" y="514350"/>
              <a:ext cx="4343400" cy="4834127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71DA59-3BB9-4936-9B01-F69E6FEE14AE}"/>
                </a:ext>
              </a:extLst>
            </p:cNvPr>
            <p:cNvSpPr txBox="1"/>
            <p:nvPr/>
          </p:nvSpPr>
          <p:spPr>
            <a:xfrm>
              <a:off x="6986017" y="5556242"/>
              <a:ext cx="4343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12D4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Những nước nhận viện trợ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4DEE6C8-97F6-46AB-AACC-E04E992D5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5372" y="838619"/>
            <a:ext cx="2102639" cy="15769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4486EC-DA55-41C7-AFD4-B3451A9BC722}"/>
              </a:ext>
            </a:extLst>
          </p:cNvPr>
          <p:cNvGrpSpPr/>
          <p:nvPr/>
        </p:nvGrpSpPr>
        <p:grpSpPr>
          <a:xfrm>
            <a:off x="9560684" y="514350"/>
            <a:ext cx="2317079" cy="4834126"/>
            <a:chOff x="9560684" y="514350"/>
            <a:chExt cx="2317079" cy="48341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50FAE5-BE29-4A14-BEE4-AE7E2CAF0C80}"/>
                </a:ext>
              </a:extLst>
            </p:cNvPr>
            <p:cNvSpPr/>
            <p:nvPr/>
          </p:nvSpPr>
          <p:spPr>
            <a:xfrm>
              <a:off x="9560684" y="514350"/>
              <a:ext cx="2317079" cy="4834126"/>
            </a:xfrm>
            <a:prstGeom prst="rect">
              <a:avLst/>
            </a:prstGeom>
            <a:solidFill>
              <a:srgbClr val="EF3C2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Âm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mưu của Mĩ trong kế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hoạch </a:t>
              </a:r>
              <a:endPara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Mác-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san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140D602-8980-499E-8856-6FA8CF1D0CEB}"/>
                </a:ext>
              </a:extLst>
            </p:cNvPr>
            <p:cNvSpPr/>
            <p:nvPr/>
          </p:nvSpPr>
          <p:spPr>
            <a:xfrm>
              <a:off x="10188813" y="890090"/>
              <a:ext cx="1060819" cy="1060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accent5">
                      <a:lumMod val="50000"/>
                    </a:schemeClr>
                  </a:solidFill>
                </a:rPr>
                <a:t>?</a:t>
              </a:r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16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63">
        <p:fade/>
      </p:transition>
    </mc:Choice>
    <mc:Fallback xmlns="">
      <p:transition spd="med" advTm="13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075 0.00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16732 -0.00139 " pathEditMode="relative" rAng="0" ptsTypes="AA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2C60F9-62E3-4617-BBA6-18F2B50F70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5"/>
          <a:stretch/>
        </p:blipFill>
        <p:spPr>
          <a:xfrm>
            <a:off x="0" y="0"/>
            <a:ext cx="12192000" cy="6849485"/>
          </a:xfrm>
          <a:prstGeom prst="rect">
            <a:avLst/>
          </a:prstGeom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9C8064FF-248C-409E-878B-35DE7E8D2344}"/>
              </a:ext>
            </a:extLst>
          </p:cNvPr>
          <p:cNvSpPr/>
          <p:nvPr/>
        </p:nvSpPr>
        <p:spPr>
          <a:xfrm>
            <a:off x="1330960" y="-255391"/>
            <a:ext cx="9367520" cy="888816"/>
          </a:xfrm>
          <a:prstGeom prst="roundRect">
            <a:avLst>
              <a:gd name="adj" fmla="val 151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 SỰ KIỆN DẪN ĐẾN CHIẾN TRANH LẠNH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24C3687-4B18-4018-8398-21036C6C60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3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232">
        <p:fade/>
      </p:transition>
    </mc:Choice>
    <mc:Fallback xmlns="">
      <p:transition spd="med" advTm="32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hÃ¬nh áº£nh vá» trá»¥ sá» nato">
            <a:extLst>
              <a:ext uri="{FF2B5EF4-FFF2-40B4-BE49-F238E27FC236}">
                <a16:creationId xmlns:a16="http://schemas.microsoft.com/office/drawing/2014/main" id="{1ECD5125-5162-4048-AEA8-E3566458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19" y="224828"/>
            <a:ext cx="11098363" cy="559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61B25-E9C4-422D-AB34-6314909A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20" y="6109952"/>
            <a:ext cx="11098362" cy="523220"/>
          </a:xfrm>
          <a:prstGeom prst="rect">
            <a:avLst/>
          </a:prstGeom>
          <a:solidFill>
            <a:srgbClr val="CB1B16">
              <a:alpha val="82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/>
              <a:t>Trụ sở NATO tại Bruxells – Bỉ</a:t>
            </a:r>
          </a:p>
        </p:txBody>
      </p:sp>
    </p:spTree>
    <p:extLst>
      <p:ext uri="{BB962C8B-B14F-4D97-AF65-F5344CB8AC3E}">
        <p14:creationId xmlns:p14="http://schemas.microsoft.com/office/powerpoint/2010/main" val="9147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74">
        <p:fade/>
      </p:transition>
    </mc:Choice>
    <mc:Fallback xmlns="">
      <p:transition spd="med" advTm="737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9.3|1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1|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883</Words>
  <Application>Microsoft Office PowerPoint</Application>
  <PresentationFormat>Widescreen</PresentationFormat>
  <Paragraphs>108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Segoe UI Black</vt:lpstr>
      <vt:lpstr>Times New Roman</vt:lpstr>
      <vt:lpstr>VNI-Allegie</vt:lpstr>
      <vt:lpstr>VNI-Vari</vt:lpstr>
      <vt:lpstr>Office Theme</vt:lpstr>
      <vt:lpstr>Bitmap Image</vt:lpstr>
      <vt:lpstr>CorelDRAW.Graphic.13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Khoi Tieu</dc:creator>
  <cp:lastModifiedBy>Administrator</cp:lastModifiedBy>
  <cp:revision>77</cp:revision>
  <dcterms:created xsi:type="dcterms:W3CDTF">2021-09-25T02:05:57Z</dcterms:created>
  <dcterms:modified xsi:type="dcterms:W3CDTF">2023-10-09T14:00:40Z</dcterms:modified>
</cp:coreProperties>
</file>